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59" r:id="rId6"/>
    <p:sldId id="263"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512D"/>
    <a:srgbClr val="803D06"/>
    <a:srgbClr val="C9600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9298" autoAdjust="0"/>
    <p:restoredTop sz="94767" autoAdjust="0"/>
  </p:normalViewPr>
  <p:slideViewPr>
    <p:cSldViewPr>
      <p:cViewPr varScale="1">
        <p:scale>
          <a:sx n="65" d="100"/>
          <a:sy n="65" d="100"/>
        </p:scale>
        <p:origin x="-121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3E7463-53B3-43D9-BA0B-0E531ED153B0}"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1578C-E1CE-43A5-A7C0-6DB3C068D92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3E7463-53B3-43D9-BA0B-0E531ED153B0}"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1578C-E1CE-43A5-A7C0-6DB3C068D9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3E7463-53B3-43D9-BA0B-0E531ED153B0}"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1578C-E1CE-43A5-A7C0-6DB3C068D9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3E7463-53B3-43D9-BA0B-0E531ED153B0}"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1578C-E1CE-43A5-A7C0-6DB3C068D9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3E7463-53B3-43D9-BA0B-0E531ED153B0}" type="datetimeFigureOut">
              <a:rPr lang="en-US" smtClean="0"/>
              <a:pPr/>
              <a:t>9/30/2010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61578C-E1CE-43A5-A7C0-6DB3C068D92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3E7463-53B3-43D9-BA0B-0E531ED153B0}" type="datetimeFigureOut">
              <a:rPr lang="en-US" smtClean="0"/>
              <a:pPr/>
              <a:t>9/30/2010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1578C-E1CE-43A5-A7C0-6DB3C068D9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3E7463-53B3-43D9-BA0B-0E531ED153B0}" type="datetimeFigureOut">
              <a:rPr lang="en-US" smtClean="0"/>
              <a:pPr/>
              <a:t>9/30/2010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61578C-E1CE-43A5-A7C0-6DB3C068D9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3E7463-53B3-43D9-BA0B-0E531ED153B0}" type="datetimeFigureOut">
              <a:rPr lang="en-US" smtClean="0"/>
              <a:pPr/>
              <a:t>9/30/2010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61578C-E1CE-43A5-A7C0-6DB3C068D9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3E7463-53B3-43D9-BA0B-0E531ED153B0}" type="datetimeFigureOut">
              <a:rPr lang="en-US" smtClean="0"/>
              <a:pPr/>
              <a:t>9/30/2010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61578C-E1CE-43A5-A7C0-6DB3C068D9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3E7463-53B3-43D9-BA0B-0E531ED153B0}" type="datetimeFigureOut">
              <a:rPr lang="en-US" smtClean="0"/>
              <a:pPr/>
              <a:t>9/30/2010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1578C-E1CE-43A5-A7C0-6DB3C068D9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3E7463-53B3-43D9-BA0B-0E531ED153B0}" type="datetimeFigureOut">
              <a:rPr lang="en-US" smtClean="0"/>
              <a:pPr/>
              <a:t>9/30/2010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61578C-E1CE-43A5-A7C0-6DB3C068D92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3E7463-53B3-43D9-BA0B-0E531ED153B0}" type="datetimeFigureOut">
              <a:rPr lang="en-US" smtClean="0"/>
              <a:pPr/>
              <a:t>9/30/2010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61578C-E1CE-43A5-A7C0-6DB3C068D9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676400"/>
          </a:xfrm>
        </p:spPr>
        <p:txBody>
          <a:bodyPr>
            <a:normAutofit/>
          </a:bodyPr>
          <a:lstStyle/>
          <a:p>
            <a:r>
              <a:rPr lang="en-US" sz="6000" dirty="0" smtClean="0">
                <a:solidFill>
                  <a:srgbClr val="C96009"/>
                </a:solidFill>
                <a:latin typeface="Bodoni MT Black" pitchFamily="18" charset="0"/>
              </a:rPr>
              <a:t>Vigenére Cipher</a:t>
            </a:r>
            <a:endParaRPr lang="en-US" sz="6000" dirty="0">
              <a:solidFill>
                <a:srgbClr val="C96009"/>
              </a:solidFill>
              <a:latin typeface="Bodoni MT Black" pitchFamily="18" charset="0"/>
            </a:endParaRPr>
          </a:p>
        </p:txBody>
      </p:sp>
      <p:sp>
        <p:nvSpPr>
          <p:cNvPr id="3" name="Subtitle 2"/>
          <p:cNvSpPr>
            <a:spLocks noGrp="1"/>
          </p:cNvSpPr>
          <p:nvPr>
            <p:ph type="subTitle" idx="1"/>
          </p:nvPr>
        </p:nvSpPr>
        <p:spPr>
          <a:xfrm>
            <a:off x="1371600" y="3429000"/>
            <a:ext cx="6400800" cy="1752600"/>
          </a:xfrm>
        </p:spPr>
        <p:txBody>
          <a:bodyPr>
            <a:normAutofit/>
          </a:bodyPr>
          <a:lstStyle/>
          <a:p>
            <a:r>
              <a:rPr lang="en-US" sz="2800" dirty="0" smtClean="0">
                <a:solidFill>
                  <a:srgbClr val="803D06"/>
                </a:solidFill>
                <a:latin typeface="Bodoni MT Black" pitchFamily="18" charset="0"/>
              </a:rPr>
              <a:t>Kimberly Chiffens</a:t>
            </a:r>
          </a:p>
          <a:p>
            <a:r>
              <a:rPr lang="en-US" sz="2800" dirty="0" smtClean="0">
                <a:solidFill>
                  <a:srgbClr val="803D06"/>
                </a:solidFill>
                <a:latin typeface="Bodoni MT Black" pitchFamily="18" charset="0"/>
              </a:rPr>
              <a:t>&amp;</a:t>
            </a:r>
          </a:p>
          <a:p>
            <a:r>
              <a:rPr lang="en-US" sz="2800" dirty="0" smtClean="0">
                <a:solidFill>
                  <a:srgbClr val="803D06"/>
                </a:solidFill>
                <a:latin typeface="Bodoni MT Black" pitchFamily="18" charset="0"/>
              </a:rPr>
              <a:t>Maria Jannelli</a:t>
            </a:r>
            <a:endParaRPr lang="en-US" sz="2800" dirty="0">
              <a:solidFill>
                <a:srgbClr val="803D06"/>
              </a:solidFill>
              <a:latin typeface="Bodoni MT Black"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genereSquare.jpg"/>
          <p:cNvPicPr>
            <a:picLocks noChangeAspect="1"/>
          </p:cNvPicPr>
          <p:nvPr/>
        </p:nvPicPr>
        <p:blipFill>
          <a:blip r:embed="rId2" cstate="print">
            <a:lum bright="30000"/>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b="1" dirty="0" smtClean="0">
                <a:solidFill>
                  <a:srgbClr val="C96009"/>
                </a:solidFill>
                <a:latin typeface="Bodoni MT Black" pitchFamily="18" charset="0"/>
              </a:rPr>
              <a:t>What is it?</a:t>
            </a:r>
            <a:endParaRPr lang="en-US" b="1" dirty="0">
              <a:solidFill>
                <a:srgbClr val="C96009"/>
              </a:solidFill>
              <a:latin typeface="Bodoni MT Black" pitchFamily="18" charset="0"/>
            </a:endParaRPr>
          </a:p>
        </p:txBody>
      </p:sp>
      <p:sp>
        <p:nvSpPr>
          <p:cNvPr id="3" name="Content Placeholder 2"/>
          <p:cNvSpPr>
            <a:spLocks noGrp="1"/>
          </p:cNvSpPr>
          <p:nvPr>
            <p:ph idx="1"/>
          </p:nvPr>
        </p:nvSpPr>
        <p:spPr>
          <a:xfrm>
            <a:off x="381000" y="1447800"/>
            <a:ext cx="8305800" cy="5029200"/>
          </a:xfrm>
        </p:spPr>
        <p:txBody>
          <a:bodyPr>
            <a:normAutofit fontScale="92500" lnSpcReduction="10000"/>
          </a:bodyPr>
          <a:lstStyle/>
          <a:p>
            <a:r>
              <a:rPr lang="en-US" b="1" i="1" dirty="0" smtClean="0">
                <a:solidFill>
                  <a:srgbClr val="4C512D"/>
                </a:solidFill>
              </a:rPr>
              <a:t>Cryptology</a:t>
            </a:r>
            <a:r>
              <a:rPr lang="en-US" dirty="0" smtClean="0">
                <a:solidFill>
                  <a:srgbClr val="4C512D"/>
                </a:solidFill>
              </a:rPr>
              <a:t> is the science of securing information</a:t>
            </a:r>
          </a:p>
          <a:p>
            <a:r>
              <a:rPr lang="en-US" dirty="0" smtClean="0">
                <a:solidFill>
                  <a:srgbClr val="4C512D"/>
                </a:solidFill>
              </a:rPr>
              <a:t>Frenchman </a:t>
            </a:r>
            <a:r>
              <a:rPr lang="en-US" b="1" i="1" dirty="0" err="1">
                <a:solidFill>
                  <a:srgbClr val="4C512D"/>
                </a:solidFill>
              </a:rPr>
              <a:t>Blaise</a:t>
            </a:r>
            <a:r>
              <a:rPr lang="en-US" b="1" i="1" dirty="0">
                <a:solidFill>
                  <a:srgbClr val="4C512D"/>
                </a:solidFill>
              </a:rPr>
              <a:t> de </a:t>
            </a:r>
            <a:r>
              <a:rPr lang="en-US" b="1" i="1" dirty="0" err="1" smtClean="0">
                <a:solidFill>
                  <a:srgbClr val="4C512D"/>
                </a:solidFill>
              </a:rPr>
              <a:t>Vigenere</a:t>
            </a:r>
            <a:r>
              <a:rPr lang="en-US" b="1" i="1" dirty="0" smtClean="0">
                <a:solidFill>
                  <a:srgbClr val="4C512D"/>
                </a:solidFill>
              </a:rPr>
              <a:t> </a:t>
            </a:r>
            <a:r>
              <a:rPr lang="en-US" dirty="0" smtClean="0">
                <a:solidFill>
                  <a:srgbClr val="4C512D"/>
                </a:solidFill>
              </a:rPr>
              <a:t>created this cipher based on the </a:t>
            </a:r>
            <a:r>
              <a:rPr lang="en-US" b="1" i="1" dirty="0" err="1" smtClean="0">
                <a:solidFill>
                  <a:srgbClr val="4C512D"/>
                </a:solidFill>
              </a:rPr>
              <a:t>polyalphabetic</a:t>
            </a:r>
            <a:r>
              <a:rPr lang="en-US" b="1" i="1" dirty="0" smtClean="0">
                <a:solidFill>
                  <a:srgbClr val="4C512D"/>
                </a:solidFill>
              </a:rPr>
              <a:t> substitution </a:t>
            </a:r>
            <a:r>
              <a:rPr lang="en-US" dirty="0" smtClean="0">
                <a:solidFill>
                  <a:srgbClr val="4C512D"/>
                </a:solidFill>
              </a:rPr>
              <a:t>based cipher</a:t>
            </a:r>
          </a:p>
          <a:p>
            <a:r>
              <a:rPr lang="en-US" dirty="0" smtClean="0">
                <a:solidFill>
                  <a:srgbClr val="4C512D"/>
                </a:solidFill>
              </a:rPr>
              <a:t>This particular cipher involves a multiple shift method</a:t>
            </a:r>
          </a:p>
          <a:p>
            <a:r>
              <a:rPr lang="en-US" dirty="0" smtClean="0">
                <a:solidFill>
                  <a:srgbClr val="4C512D"/>
                </a:solidFill>
              </a:rPr>
              <a:t>The table used (in the background) consists of the alphabet written out 26 times in different rows, each alphabet shifted cyclically to the left compared to the previous alphabet, corresponding to the 26 possible Caesar ciphers</a:t>
            </a:r>
            <a:endParaRPr lang="en-US" b="1" dirty="0" smtClean="0">
              <a:solidFill>
                <a:srgbClr val="4C512D"/>
              </a:solidFill>
            </a:endParaRPr>
          </a:p>
          <a:p>
            <a:endParaRPr lang="en-US" dirty="0" smtClean="0">
              <a:solidFill>
                <a:srgbClr val="4C512D"/>
              </a:solidFill>
            </a:endParaRPr>
          </a:p>
          <a:p>
            <a:endParaRPr lang="en-US" dirty="0" smtClean="0">
              <a:solidFill>
                <a:srgbClr val="4C512D"/>
              </a:solidFill>
            </a:endParaRPr>
          </a:p>
          <a:p>
            <a:endParaRPr lang="en-US" dirty="0" smtClean="0">
              <a:solidFill>
                <a:srgbClr val="4C512D"/>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genereSquare.jpg"/>
          <p:cNvPicPr>
            <a:picLocks noChangeAspect="1"/>
          </p:cNvPicPr>
          <p:nvPr/>
        </p:nvPicPr>
        <p:blipFill>
          <a:blip r:embed="rId2" cstate="print">
            <a:lum bright="30000"/>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8229600" cy="1143000"/>
          </a:xfrm>
        </p:spPr>
        <p:txBody>
          <a:bodyPr/>
          <a:lstStyle/>
          <a:p>
            <a:r>
              <a:rPr lang="en-US" b="1" dirty="0" smtClean="0">
                <a:solidFill>
                  <a:srgbClr val="C96009"/>
                </a:solidFill>
                <a:latin typeface="Bodoni MT Black" pitchFamily="18" charset="0"/>
              </a:rPr>
              <a:t>Why and how it works?</a:t>
            </a:r>
            <a:endParaRPr lang="en-US" b="1" dirty="0">
              <a:solidFill>
                <a:srgbClr val="C96009"/>
              </a:solidFill>
              <a:latin typeface="Bodoni MT Black" pitchFamily="18" charset="0"/>
            </a:endParaRPr>
          </a:p>
        </p:txBody>
      </p:sp>
      <p:sp>
        <p:nvSpPr>
          <p:cNvPr id="3" name="Content Placeholder 2"/>
          <p:cNvSpPr>
            <a:spLocks noGrp="1"/>
          </p:cNvSpPr>
          <p:nvPr>
            <p:ph idx="1"/>
          </p:nvPr>
        </p:nvSpPr>
        <p:spPr>
          <a:xfrm>
            <a:off x="304800" y="1219200"/>
            <a:ext cx="8382000" cy="5334000"/>
          </a:xfrm>
        </p:spPr>
        <p:txBody>
          <a:bodyPr>
            <a:normAutofit lnSpcReduction="10000"/>
          </a:bodyPr>
          <a:lstStyle/>
          <a:p>
            <a:r>
              <a:rPr lang="en-US" dirty="0" smtClean="0">
                <a:solidFill>
                  <a:srgbClr val="4C512D"/>
                </a:solidFill>
              </a:rPr>
              <a:t>It is </a:t>
            </a:r>
            <a:r>
              <a:rPr lang="en-US" b="1" dirty="0" smtClean="0">
                <a:solidFill>
                  <a:srgbClr val="4C512D"/>
                </a:solidFill>
              </a:rPr>
              <a:t>easy to apply </a:t>
            </a:r>
            <a:r>
              <a:rPr lang="en-US" dirty="0" smtClean="0">
                <a:solidFill>
                  <a:srgbClr val="4C512D"/>
                </a:solidFill>
              </a:rPr>
              <a:t>and helps to learn about cryptology</a:t>
            </a:r>
          </a:p>
          <a:p>
            <a:r>
              <a:rPr lang="en-US" dirty="0" smtClean="0">
                <a:solidFill>
                  <a:srgbClr val="4C512D"/>
                </a:solidFill>
              </a:rPr>
              <a:t>A</a:t>
            </a:r>
            <a:r>
              <a:rPr lang="en-US" b="1" dirty="0" smtClean="0">
                <a:solidFill>
                  <a:srgbClr val="4C512D"/>
                </a:solidFill>
              </a:rPr>
              <a:t> long key </a:t>
            </a:r>
            <a:r>
              <a:rPr lang="en-US" dirty="0" smtClean="0">
                <a:solidFill>
                  <a:srgbClr val="4C512D"/>
                </a:solidFill>
              </a:rPr>
              <a:t>without repeating letters is </a:t>
            </a:r>
            <a:r>
              <a:rPr lang="en-US" b="1" dirty="0" smtClean="0">
                <a:solidFill>
                  <a:srgbClr val="4C512D"/>
                </a:solidFill>
              </a:rPr>
              <a:t>more secure</a:t>
            </a:r>
          </a:p>
          <a:p>
            <a:r>
              <a:rPr lang="en-US" dirty="0" smtClean="0">
                <a:solidFill>
                  <a:srgbClr val="4C512D"/>
                </a:solidFill>
              </a:rPr>
              <a:t>Start with plaintext: </a:t>
            </a:r>
            <a:r>
              <a:rPr lang="en-US" b="1" dirty="0" err="1" smtClean="0">
                <a:solidFill>
                  <a:srgbClr val="4C512D"/>
                </a:solidFill>
              </a:rPr>
              <a:t>WhysoseriousLetsputasmileonthatface</a:t>
            </a:r>
            <a:r>
              <a:rPr lang="en-US" b="1" dirty="0" smtClean="0">
                <a:solidFill>
                  <a:srgbClr val="4C512D"/>
                </a:solidFill>
              </a:rPr>
              <a:t>  (35)</a:t>
            </a:r>
            <a:endParaRPr lang="en-US" dirty="0" smtClean="0">
              <a:solidFill>
                <a:srgbClr val="4C512D"/>
              </a:solidFill>
            </a:endParaRPr>
          </a:p>
          <a:p>
            <a:r>
              <a:rPr lang="en-US" dirty="0" smtClean="0">
                <a:solidFill>
                  <a:srgbClr val="4C512D"/>
                </a:solidFill>
              </a:rPr>
              <a:t>Then the person sending the message chooses a keyword and repeats it until it matches the length of the plaintext, for example, the keyword “</a:t>
            </a:r>
            <a:r>
              <a:rPr lang="en-US" dirty="0" err="1" smtClean="0">
                <a:solidFill>
                  <a:srgbClr val="4C512D"/>
                </a:solidFill>
              </a:rPr>
              <a:t>darkknight</a:t>
            </a:r>
            <a:r>
              <a:rPr lang="en-US" dirty="0" smtClean="0">
                <a:solidFill>
                  <a:srgbClr val="4C512D"/>
                </a:solidFill>
              </a:rPr>
              <a:t>” : </a:t>
            </a:r>
            <a:r>
              <a:rPr lang="en-US" b="1" dirty="0" err="1" smtClean="0">
                <a:solidFill>
                  <a:srgbClr val="4C512D"/>
                </a:solidFill>
              </a:rPr>
              <a:t>darkknightdarkknightdarkknightdarkk</a:t>
            </a:r>
            <a:r>
              <a:rPr lang="en-US" b="1" dirty="0" smtClean="0">
                <a:solidFill>
                  <a:srgbClr val="4C512D"/>
                </a:solidFill>
              </a:rPr>
              <a:t>  (35)</a:t>
            </a:r>
          </a:p>
          <a:p>
            <a:endParaRPr lang="en-US" b="1" dirty="0" smtClean="0">
              <a:solidFill>
                <a:srgbClr val="4C512D"/>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vigenereSquare.jpg"/>
          <p:cNvPicPr>
            <a:picLocks noChangeAspect="1"/>
          </p:cNvPicPr>
          <p:nvPr/>
        </p:nvPicPr>
        <p:blipFill>
          <a:blip r:embed="rId2" cstate="print">
            <a:lum bright="-22000" contrast="46000"/>
          </a:blip>
          <a:stretch>
            <a:fillRect/>
          </a:stretch>
        </p:blipFill>
        <p:spPr>
          <a:xfrm>
            <a:off x="0" y="910046"/>
            <a:ext cx="9144000" cy="5947954"/>
          </a:xfrm>
          <a:prstGeom prst="rect">
            <a:avLst/>
          </a:prstGeom>
        </p:spPr>
      </p:pic>
      <p:sp>
        <p:nvSpPr>
          <p:cNvPr id="3" name="TextBox 2"/>
          <p:cNvSpPr txBox="1"/>
          <p:nvPr/>
        </p:nvSpPr>
        <p:spPr>
          <a:xfrm>
            <a:off x="0" y="0"/>
            <a:ext cx="7086600" cy="584775"/>
          </a:xfrm>
          <a:prstGeom prst="rect">
            <a:avLst/>
          </a:prstGeom>
          <a:noFill/>
        </p:spPr>
        <p:txBody>
          <a:bodyPr wrap="square" rtlCol="0">
            <a:spAutoFit/>
          </a:bodyPr>
          <a:lstStyle/>
          <a:p>
            <a:r>
              <a:rPr lang="en-US" sz="3200" b="1" dirty="0" err="1" smtClean="0"/>
              <a:t>Vigenere</a:t>
            </a:r>
            <a:r>
              <a:rPr lang="en-US" sz="3200" b="1" dirty="0" smtClean="0"/>
              <a:t> Table</a:t>
            </a:r>
            <a:endParaRPr lang="en-US" sz="3200" dirty="0"/>
          </a:p>
        </p:txBody>
      </p:sp>
      <p:sp>
        <p:nvSpPr>
          <p:cNvPr id="5" name="Rounded Rectangle 4"/>
          <p:cNvSpPr/>
          <p:nvPr/>
        </p:nvSpPr>
        <p:spPr>
          <a:xfrm>
            <a:off x="7772400" y="762000"/>
            <a:ext cx="304800" cy="6096000"/>
          </a:xfrm>
          <a:prstGeom prst="roundRect">
            <a:avLst/>
          </a:prstGeom>
          <a:noFill/>
          <a:ln w="41275" cmpd="sng"/>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ln w="76200">
                <a:solidFill>
                  <a:schemeClr val="tx1"/>
                </a:solidFill>
              </a:ln>
              <a:solidFill>
                <a:srgbClr val="FFC000"/>
              </a:solidFill>
              <a:effectLst>
                <a:glow rad="228600">
                  <a:schemeClr val="accent6">
                    <a:satMod val="175000"/>
                    <a:alpha val="40000"/>
                  </a:schemeClr>
                </a:glow>
              </a:effectLst>
            </a:endParaRPr>
          </a:p>
        </p:txBody>
      </p:sp>
      <p:sp>
        <p:nvSpPr>
          <p:cNvPr id="7" name="Rounded Rectangle 6"/>
          <p:cNvSpPr/>
          <p:nvPr/>
        </p:nvSpPr>
        <p:spPr>
          <a:xfrm>
            <a:off x="0" y="1676400"/>
            <a:ext cx="9144000" cy="381000"/>
          </a:xfrm>
          <a:prstGeom prst="roundRect">
            <a:avLst/>
          </a:prstGeom>
          <a:noFill/>
          <a:ln w="41275" cmpd="sng"/>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ln w="76200">
                <a:solidFill>
                  <a:schemeClr val="tx1"/>
                </a:solidFill>
              </a:ln>
              <a:solidFill>
                <a:srgbClr val="FFC000"/>
              </a:solidFill>
              <a:effectLst>
                <a:glow rad="228600">
                  <a:schemeClr val="accent6">
                    <a:satMod val="175000"/>
                    <a:alpha val="40000"/>
                  </a:schemeClr>
                </a:glo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vigenereSquare.jpg"/>
          <p:cNvPicPr>
            <a:picLocks noChangeAspect="1"/>
          </p:cNvPicPr>
          <p:nvPr/>
        </p:nvPicPr>
        <p:blipFill>
          <a:blip r:embed="rId2" cstate="print">
            <a:lum bright="30000"/>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b="1" dirty="0" smtClean="0">
                <a:solidFill>
                  <a:srgbClr val="C96009"/>
                </a:solidFill>
                <a:latin typeface="Bodoni MT Black" pitchFamily="18" charset="0"/>
              </a:rPr>
              <a:t>Demonstration</a:t>
            </a:r>
            <a:endParaRPr lang="en-US" b="1" dirty="0">
              <a:solidFill>
                <a:srgbClr val="C96009"/>
              </a:solidFill>
              <a:latin typeface="Bodoni MT Black" pitchFamily="18" charset="0"/>
            </a:endParaRPr>
          </a:p>
        </p:txBody>
      </p:sp>
      <p:sp>
        <p:nvSpPr>
          <p:cNvPr id="3" name="Content Placeholder 2"/>
          <p:cNvSpPr>
            <a:spLocks noGrp="1"/>
          </p:cNvSpPr>
          <p:nvPr>
            <p:ph idx="1"/>
          </p:nvPr>
        </p:nvSpPr>
        <p:spPr>
          <a:xfrm>
            <a:off x="457200" y="1219200"/>
            <a:ext cx="8229600" cy="4906963"/>
          </a:xfrm>
        </p:spPr>
        <p:txBody>
          <a:bodyPr>
            <a:normAutofit/>
          </a:bodyPr>
          <a:lstStyle/>
          <a:p>
            <a:r>
              <a:rPr lang="en-US" dirty="0" smtClean="0">
                <a:solidFill>
                  <a:srgbClr val="4C512D"/>
                </a:solidFill>
              </a:rPr>
              <a:t>Example of encryption: </a:t>
            </a:r>
          </a:p>
          <a:p>
            <a:r>
              <a:rPr lang="en-US" dirty="0" smtClean="0">
                <a:solidFill>
                  <a:srgbClr val="4C512D"/>
                </a:solidFill>
              </a:rPr>
              <a:t>Plaintext = </a:t>
            </a:r>
          </a:p>
          <a:p>
            <a:pPr>
              <a:buNone/>
            </a:pPr>
            <a:r>
              <a:rPr lang="en-US" dirty="0" smtClean="0">
                <a:solidFill>
                  <a:srgbClr val="4C512D"/>
                </a:solidFill>
              </a:rPr>
              <a:t>           </a:t>
            </a:r>
            <a:r>
              <a:rPr lang="en-US" b="1" dirty="0" smtClean="0">
                <a:solidFill>
                  <a:srgbClr val="4C512D"/>
                </a:solidFill>
              </a:rPr>
              <a:t>Why so serious lets put a smile on that</a:t>
            </a:r>
          </a:p>
          <a:p>
            <a:pPr>
              <a:buNone/>
            </a:pPr>
            <a:r>
              <a:rPr lang="en-US" b="1" dirty="0" smtClean="0">
                <a:solidFill>
                  <a:srgbClr val="4C512D"/>
                </a:solidFill>
              </a:rPr>
              <a:t>               face </a:t>
            </a:r>
          </a:p>
          <a:p>
            <a:pPr>
              <a:buNone/>
            </a:pPr>
            <a:r>
              <a:rPr lang="en-US" sz="3200" b="1" dirty="0" smtClean="0">
                <a:solidFill>
                  <a:srgbClr val="4C512D"/>
                </a:solidFill>
              </a:rPr>
              <a:t>    </a:t>
            </a:r>
            <a:r>
              <a:rPr lang="en-US" sz="3200" dirty="0" smtClean="0">
                <a:solidFill>
                  <a:srgbClr val="4C512D"/>
                </a:solidFill>
              </a:rPr>
              <a:t>Key= </a:t>
            </a:r>
            <a:r>
              <a:rPr lang="en-US" sz="3200" b="1" dirty="0" err="1" smtClean="0">
                <a:solidFill>
                  <a:srgbClr val="4C512D"/>
                </a:solidFill>
              </a:rPr>
              <a:t>darkknightdarkknightdarkknightdarkk</a:t>
            </a:r>
            <a:endParaRPr lang="en-US" sz="3200" b="1" dirty="0" smtClean="0">
              <a:solidFill>
                <a:srgbClr val="4C512D"/>
              </a:solidFill>
            </a:endParaRPr>
          </a:p>
          <a:p>
            <a:pPr>
              <a:buNone/>
            </a:pPr>
            <a:r>
              <a:rPr lang="en-US" b="1" dirty="0" smtClean="0">
                <a:solidFill>
                  <a:srgbClr val="4C512D"/>
                </a:solidFill>
              </a:rPr>
              <a:t>    </a:t>
            </a:r>
            <a:r>
              <a:rPr lang="en-US" sz="3200" dirty="0" err="1" smtClean="0">
                <a:solidFill>
                  <a:srgbClr val="4C512D"/>
                </a:solidFill>
              </a:rPr>
              <a:t>Ciphertext</a:t>
            </a:r>
            <a:r>
              <a:rPr lang="en-US" sz="3200" dirty="0" smtClean="0">
                <a:solidFill>
                  <a:srgbClr val="4C512D"/>
                </a:solidFill>
              </a:rPr>
              <a:t> </a:t>
            </a:r>
            <a:r>
              <a:rPr lang="en-US" dirty="0" smtClean="0">
                <a:solidFill>
                  <a:srgbClr val="4C512D"/>
                </a:solidFill>
              </a:rPr>
              <a:t>= 	</a:t>
            </a:r>
            <a:r>
              <a:rPr lang="en-US" b="1" dirty="0" smtClean="0">
                <a:solidFill>
                  <a:srgbClr val="4C512D"/>
                </a:solidFill>
              </a:rPr>
              <a:t>ZHPCYFMXPHXSCODFXAATVMZVOBVZOTWFRMONDSCQ</a:t>
            </a:r>
          </a:p>
          <a:p>
            <a:pPr>
              <a:buNone/>
            </a:pPr>
            <a:endParaRPr lang="en-US" dirty="0" smtClean="0">
              <a:solidFill>
                <a:srgbClr val="4C512D"/>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descr="vigenereSquare.jpg"/>
          <p:cNvPicPr>
            <a:picLocks noChangeAspect="1"/>
          </p:cNvPicPr>
          <p:nvPr/>
        </p:nvPicPr>
        <p:blipFill>
          <a:blip r:embed="rId2" cstate="print">
            <a:lum bright="30000"/>
          </a:blip>
          <a:stretch>
            <a:fillRect/>
          </a:stretch>
        </p:blipFill>
        <p:spPr>
          <a:xfrm>
            <a:off x="0" y="0"/>
            <a:ext cx="9144000" cy="6858000"/>
          </a:xfrm>
          <a:prstGeom prst="rect">
            <a:avLst/>
          </a:prstGeom>
        </p:spPr>
      </p:pic>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C96009"/>
                </a:solidFill>
                <a:effectLst/>
                <a:uLnTx/>
                <a:uFillTx/>
                <a:latin typeface="Bodoni MT Black" pitchFamily="18" charset="0"/>
                <a:ea typeface="+mj-ea"/>
                <a:cs typeface="+mj-cs"/>
              </a:rPr>
              <a:t>Demonstration</a:t>
            </a:r>
            <a:endParaRPr kumimoji="0" lang="en-US" sz="4400" b="1" i="0" u="none" strike="noStrike" kern="1200" cap="none" spc="0" normalizeH="0" baseline="0" noProof="0" dirty="0">
              <a:ln>
                <a:noFill/>
              </a:ln>
              <a:solidFill>
                <a:srgbClr val="C96009"/>
              </a:solidFill>
              <a:effectLst/>
              <a:uLnTx/>
              <a:uFillTx/>
              <a:latin typeface="Bodoni MT Black" pitchFamily="18" charset="0"/>
              <a:ea typeface="+mj-ea"/>
              <a:cs typeface="+mj-cs"/>
            </a:endParaRPr>
          </a:p>
        </p:txBody>
      </p:sp>
      <p:sp>
        <p:nvSpPr>
          <p:cNvPr id="6" name="Content Placeholder 2"/>
          <p:cNvSpPr txBox="1">
            <a:spLocks/>
          </p:cNvSpPr>
          <p:nvPr/>
        </p:nvSpPr>
        <p:spPr>
          <a:xfrm>
            <a:off x="457200" y="1219200"/>
            <a:ext cx="8229600" cy="4906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rgbClr val="4C512D"/>
                </a:solidFill>
                <a:effectLst/>
                <a:uLnTx/>
                <a:uFillTx/>
                <a:latin typeface="+mn-lt"/>
                <a:ea typeface="+mn-ea"/>
                <a:cs typeface="+mn-cs"/>
              </a:rPr>
              <a:t>Example</a:t>
            </a:r>
            <a:r>
              <a:rPr kumimoji="0" lang="en-US" sz="3200" b="0" i="0" u="none" strike="noStrike" kern="1200" cap="none" spc="0" normalizeH="0" noProof="0" dirty="0" smtClean="0">
                <a:ln>
                  <a:noFill/>
                </a:ln>
                <a:solidFill>
                  <a:srgbClr val="4C512D"/>
                </a:solidFill>
                <a:effectLst/>
                <a:uLnTx/>
                <a:uFillTx/>
                <a:latin typeface="+mn-lt"/>
                <a:ea typeface="+mn-ea"/>
                <a:cs typeface="+mn-cs"/>
              </a:rPr>
              <a:t> of decryption:</a:t>
            </a:r>
            <a:r>
              <a:rPr kumimoji="0" lang="en-US" sz="3200" b="0" i="0" u="none" strike="noStrike" kern="1200" cap="none" spc="0" normalizeH="0" baseline="0" noProof="0" dirty="0" smtClean="0">
                <a:ln>
                  <a:noFill/>
                </a:ln>
                <a:solidFill>
                  <a:srgbClr val="4C512D"/>
                </a:solidFill>
                <a:effectLst/>
                <a:uLnTx/>
                <a:uFillTx/>
                <a:latin typeface="+mn-lt"/>
                <a:ea typeface="+mn-ea"/>
                <a:cs typeface="+mn-cs"/>
              </a:rPr>
              <a:t> </a:t>
            </a:r>
          </a:p>
          <a:p>
            <a:pPr marL="342900" lvl="0" indent="-342900">
              <a:spcBef>
                <a:spcPct val="20000"/>
              </a:spcBef>
            </a:pPr>
            <a:r>
              <a:rPr kumimoji="0" lang="en-US" sz="3200" b="0" i="0" u="none" strike="noStrike" kern="1200" cap="none" spc="0" normalizeH="0" baseline="0" noProof="0" dirty="0" smtClean="0">
                <a:ln>
                  <a:noFill/>
                </a:ln>
                <a:solidFill>
                  <a:srgbClr val="4C512D"/>
                </a:solidFill>
                <a:effectLst/>
                <a:uLnTx/>
                <a:uFillTx/>
                <a:latin typeface="+mn-lt"/>
                <a:ea typeface="+mn-ea"/>
                <a:cs typeface="+mn-cs"/>
              </a:rPr>
              <a:t>        </a:t>
            </a:r>
            <a:r>
              <a:rPr kumimoji="0" lang="en-US" sz="3200" b="0" i="0" u="none" strike="noStrike" kern="1200" cap="none" spc="0" normalizeH="0" baseline="0" noProof="0" dirty="0" err="1" smtClean="0">
                <a:ln>
                  <a:noFill/>
                </a:ln>
                <a:solidFill>
                  <a:srgbClr val="4C512D"/>
                </a:solidFill>
                <a:effectLst/>
                <a:uLnTx/>
                <a:uFillTx/>
                <a:latin typeface="+mn-lt"/>
                <a:ea typeface="+mn-ea"/>
                <a:cs typeface="+mn-cs"/>
              </a:rPr>
              <a:t>Ciphertext</a:t>
            </a:r>
            <a:r>
              <a:rPr kumimoji="0" lang="en-US" sz="3200" b="0" i="0" u="none" strike="noStrike" kern="1200" cap="none" spc="0" normalizeH="0" baseline="0" noProof="0" dirty="0" smtClean="0">
                <a:ln>
                  <a:noFill/>
                </a:ln>
                <a:solidFill>
                  <a:srgbClr val="4C512D"/>
                </a:solidFill>
                <a:effectLst/>
                <a:uLnTx/>
                <a:uFillTx/>
                <a:latin typeface="+mn-lt"/>
                <a:ea typeface="+mn-ea"/>
                <a:cs typeface="+mn-cs"/>
              </a:rPr>
              <a:t> </a:t>
            </a:r>
            <a:r>
              <a:rPr lang="en-US" sz="3200" dirty="0" smtClean="0">
                <a:solidFill>
                  <a:srgbClr val="4C512D"/>
                </a:solidFill>
              </a:rPr>
              <a:t>=</a:t>
            </a:r>
            <a:r>
              <a:rPr lang="en-US" sz="3200" b="1" dirty="0" smtClean="0">
                <a:solidFill>
                  <a:srgbClr val="4C512D"/>
                </a:solidFill>
              </a:rPr>
              <a:t> </a:t>
            </a:r>
            <a:r>
              <a:rPr lang="en-US" sz="3200" b="1" dirty="0" err="1" smtClean="0">
                <a:solidFill>
                  <a:srgbClr val="4C512D"/>
                </a:solidFill>
              </a:rPr>
              <a:t>yclhchvalkctqrly</a:t>
            </a:r>
            <a:endParaRPr kumimoji="0" lang="en-US" sz="3200" b="1" i="0" u="none" strike="noStrike" kern="1200" cap="none" spc="0" normalizeH="0" baseline="0" noProof="0" dirty="0" smtClean="0">
              <a:ln>
                <a:noFill/>
              </a:ln>
              <a:solidFill>
                <a:srgbClr val="4C512D"/>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rgbClr val="4C512D"/>
                </a:solidFill>
                <a:effectLst/>
                <a:uLnTx/>
                <a:uFillTx/>
                <a:latin typeface="+mn-lt"/>
                <a:ea typeface="+mn-ea"/>
                <a:cs typeface="+mn-cs"/>
              </a:rPr>
              <a:t>        Key= </a:t>
            </a:r>
            <a:r>
              <a:rPr lang="en-US" sz="3200" b="1" dirty="0" smtClean="0">
                <a:solidFill>
                  <a:srgbClr val="4C512D"/>
                </a:solidFill>
              </a:rPr>
              <a:t>impact</a:t>
            </a:r>
            <a:endParaRPr kumimoji="0" lang="en-US" sz="3200" b="1" i="0" u="none" strike="noStrike" kern="1200" cap="none" spc="0" normalizeH="0" baseline="0" noProof="0" dirty="0" smtClean="0">
              <a:ln>
                <a:noFill/>
              </a:ln>
              <a:solidFill>
                <a:srgbClr val="4C512D"/>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rgbClr val="4C512D"/>
                </a:solidFill>
                <a:effectLst/>
                <a:uLnTx/>
                <a:uFillTx/>
                <a:latin typeface="+mn-lt"/>
                <a:ea typeface="+mn-ea"/>
                <a:cs typeface="+mn-cs"/>
              </a:rPr>
              <a:t>        </a:t>
            </a:r>
            <a:r>
              <a:rPr kumimoji="0" lang="en-US" sz="3200" b="0" i="0" u="none" strike="noStrike" kern="1200" cap="none" spc="0" normalizeH="0" baseline="0" noProof="0" dirty="0" smtClean="0">
                <a:ln>
                  <a:noFill/>
                </a:ln>
                <a:solidFill>
                  <a:srgbClr val="4C512D"/>
                </a:solidFill>
                <a:effectLst/>
                <a:uLnTx/>
                <a:uFillTx/>
                <a:latin typeface="+mn-lt"/>
                <a:ea typeface="+mn-ea"/>
                <a:cs typeface="+mn-cs"/>
              </a:rPr>
              <a:t>Plaintext = </a:t>
            </a:r>
            <a:r>
              <a:rPr kumimoji="0" lang="en-US" sz="3200" b="1" i="0" u="none" strike="noStrike" kern="1200" cap="none" spc="0" normalizeH="0" baseline="0" noProof="0" dirty="0" smtClean="0">
                <a:ln>
                  <a:noFill/>
                </a:ln>
                <a:solidFill>
                  <a:srgbClr val="4C512D"/>
                </a:solidFill>
                <a:effectLst/>
                <a:uLnTx/>
                <a:uFillTx/>
                <a:latin typeface="+mn-lt"/>
                <a:ea typeface="+mn-ea"/>
                <a:cs typeface="+mn-cs"/>
              </a:rPr>
              <a:t>go ahead make my day</a:t>
            </a:r>
            <a:r>
              <a:rPr kumimoji="0" lang="en-US" sz="3200" b="0" i="0" u="none" strike="noStrike" kern="1200" cap="none" spc="0" normalizeH="0" baseline="0" noProof="0" dirty="0" smtClean="0">
                <a:ln>
                  <a:noFill/>
                </a:ln>
                <a:solidFill>
                  <a:srgbClr val="4C512D"/>
                </a:solidFill>
                <a:effectLst/>
                <a:uLnTx/>
                <a:uFillTx/>
                <a:latin typeface="+mn-lt"/>
                <a:ea typeface="+mn-ea"/>
                <a:cs typeface="+mn-cs"/>
              </a:rPr>
              <a:t>	</a:t>
            </a:r>
            <a:endParaRPr kumimoji="0" lang="en-US" sz="3200" b="1" i="0" u="none" strike="noStrike" kern="1200" cap="none" spc="0" normalizeH="0" baseline="0" noProof="0" dirty="0" smtClean="0">
              <a:ln>
                <a:noFill/>
              </a:ln>
              <a:solidFill>
                <a:srgbClr val="4C512D"/>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descr="vigenereSquare.jpg"/>
          <p:cNvPicPr>
            <a:picLocks noChangeAspect="1"/>
          </p:cNvPicPr>
          <p:nvPr/>
        </p:nvPicPr>
        <p:blipFill>
          <a:blip r:embed="rId2" cstate="print">
            <a:lum bright="30000"/>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b="1" dirty="0" smtClean="0">
                <a:solidFill>
                  <a:srgbClr val="C96009"/>
                </a:solidFill>
                <a:latin typeface="Bodoni MT Black" pitchFamily="18" charset="0"/>
              </a:rPr>
              <a:t>References</a:t>
            </a:r>
            <a:endParaRPr lang="en-US" b="1" dirty="0">
              <a:solidFill>
                <a:srgbClr val="C96009"/>
              </a:solidFill>
              <a:latin typeface="Bodoni MT Black" pitchFamily="18" charset="0"/>
            </a:endParaRPr>
          </a:p>
        </p:txBody>
      </p:sp>
      <p:sp>
        <p:nvSpPr>
          <p:cNvPr id="3" name="Content Placeholder 2"/>
          <p:cNvSpPr>
            <a:spLocks noGrp="1"/>
          </p:cNvSpPr>
          <p:nvPr>
            <p:ph idx="1"/>
          </p:nvPr>
        </p:nvSpPr>
        <p:spPr/>
        <p:txBody>
          <a:bodyPr/>
          <a:lstStyle/>
          <a:p>
            <a:r>
              <a:rPr lang="en-US" i="1" dirty="0" smtClean="0">
                <a:solidFill>
                  <a:srgbClr val="4C512D"/>
                </a:solidFill>
              </a:rPr>
              <a:t>Principles of Operating Systems: Design and Application</a:t>
            </a:r>
            <a:r>
              <a:rPr lang="en-US" dirty="0" smtClean="0">
                <a:solidFill>
                  <a:srgbClr val="4C512D"/>
                </a:solidFill>
              </a:rPr>
              <a:t>, Brian L. Stuart. Course Technology. 2009. </a:t>
            </a:r>
          </a:p>
          <a:p>
            <a:endParaRPr lang="en-US"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217</Words>
  <Application>Microsoft Office PowerPoint</Application>
  <PresentationFormat>On-screen Show (4:3)</PresentationFormat>
  <Paragraphs>30</Paragraphs>
  <Slides>7</Slides>
  <Notes>0</Notes>
  <HiddenSlides>1</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Vigenére Cipher</vt:lpstr>
      <vt:lpstr>What is it?</vt:lpstr>
      <vt:lpstr>Why and how it works?</vt:lpstr>
      <vt:lpstr>Slide 4</vt:lpstr>
      <vt:lpstr>Demonstration</vt:lpstr>
      <vt:lpstr>Slide 6</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Vigenere Cipher</dc:title>
  <dc:creator>IT_KC</dc:creator>
  <cp:lastModifiedBy>Gene DelleDonne</cp:lastModifiedBy>
  <cp:revision>69</cp:revision>
  <dcterms:created xsi:type="dcterms:W3CDTF">2010-09-24T20:38:13Z</dcterms:created>
  <dcterms:modified xsi:type="dcterms:W3CDTF">2010-09-30T19:56:13Z</dcterms:modified>
</cp:coreProperties>
</file>