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0" r:id="rId2"/>
    <p:sldId id="262" r:id="rId3"/>
    <p:sldId id="260" r:id="rId4"/>
    <p:sldId id="261" r:id="rId5"/>
    <p:sldId id="263" r:id="rId6"/>
    <p:sldId id="294" r:id="rId7"/>
    <p:sldId id="266" r:id="rId8"/>
    <p:sldId id="265" r:id="rId9"/>
    <p:sldId id="297" r:id="rId10"/>
    <p:sldId id="267" r:id="rId11"/>
    <p:sldId id="298" r:id="rId12"/>
    <p:sldId id="268" r:id="rId13"/>
    <p:sldId id="300" r:id="rId14"/>
    <p:sldId id="295" r:id="rId15"/>
    <p:sldId id="296" r:id="rId16"/>
    <p:sldId id="285" r:id="rId17"/>
    <p:sldId id="287" r:id="rId18"/>
    <p:sldId id="28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C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0" autoAdjust="0"/>
    <p:restoredTop sz="94660"/>
  </p:normalViewPr>
  <p:slideViewPr>
    <p:cSldViewPr>
      <p:cViewPr>
        <p:scale>
          <a:sx n="70" d="100"/>
          <a:sy n="70" d="100"/>
        </p:scale>
        <p:origin x="-49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763000" cy="5943600"/>
            <a:chOff x="0" y="0"/>
            <a:chExt cx="5520" cy="3744"/>
          </a:xfrm>
        </p:grpSpPr>
        <p:sp>
          <p:nvSpPr>
            <p:cNvPr id="512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p>
          </p:txBody>
        </p:sp>
        <p:grpSp>
          <p:nvGrpSpPr>
            <p:cNvPr id="5124" name="Group 4"/>
            <p:cNvGrpSpPr>
              <a:grpSpLocks/>
            </p:cNvGrpSpPr>
            <p:nvPr userDrawn="1"/>
          </p:nvGrpSpPr>
          <p:grpSpPr bwMode="auto">
            <a:xfrm>
              <a:off x="0" y="2208"/>
              <a:ext cx="5520" cy="1536"/>
              <a:chOff x="0" y="2208"/>
              <a:chExt cx="5520" cy="1536"/>
            </a:xfrm>
          </p:grpSpPr>
          <p:sp>
            <p:nvSpPr>
              <p:cNvPr id="512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p>
            </p:txBody>
          </p:sp>
          <p:sp>
            <p:nvSpPr>
              <p:cNvPr id="512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p>
            </p:txBody>
          </p:sp>
          <p:sp>
            <p:nvSpPr>
              <p:cNvPr id="512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5128" name="Group 8"/>
            <p:cNvGrpSpPr>
              <a:grpSpLocks/>
            </p:cNvGrpSpPr>
            <p:nvPr userDrawn="1"/>
          </p:nvGrpSpPr>
          <p:grpSpPr bwMode="auto">
            <a:xfrm>
              <a:off x="400" y="336"/>
              <a:ext cx="5088" cy="192"/>
              <a:chOff x="400" y="336"/>
              <a:chExt cx="5088" cy="192"/>
            </a:xfrm>
          </p:grpSpPr>
          <p:sp>
            <p:nvSpPr>
              <p:cNvPr id="512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p>
            </p:txBody>
          </p:sp>
          <p:sp>
            <p:nvSpPr>
              <p:cNvPr id="513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513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5135" name="Rectangle 15"/>
          <p:cNvSpPr>
            <a:spLocks noGrp="1" noChangeArrowheads="1"/>
          </p:cNvSpPr>
          <p:nvPr>
            <p:ph type="sldNum" sz="quarter" idx="4"/>
          </p:nvPr>
        </p:nvSpPr>
        <p:spPr/>
        <p:txBody>
          <a:bodyPr/>
          <a:lstStyle>
            <a:lvl1pPr>
              <a:defRPr/>
            </a:lvl1pPr>
          </a:lstStyle>
          <a:p>
            <a:fld id="{9316290D-4239-4C6E-9250-3D98BDCD98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51E00F-34E2-4D79-8AA0-1B89F065A2E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4A660E-AB35-4097-8293-5CFBF3AEAFA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21107FF0-A4B3-4A92-ADAE-082600494C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6B1434-19E7-4DD3-ADEC-07DCCDC61A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2CBC35-318C-4548-9FA0-F2C7ED0C208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D96341-D063-4004-9BB5-B14BD60AD4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00F0A9-4C1C-46FA-9B20-742489A698D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D7ACB54-4638-4FCC-AFD4-EB5AA850B9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1AB428E-3D5C-48B3-9DC4-8588C1769A8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016D4C-D3A1-453A-99D5-3BBAAB7C0A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4FB710-AE71-4B59-8320-D4F4047A51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p>
          </p:txBody>
        </p:sp>
        <p:grpSp>
          <p:nvGrpSpPr>
            <p:cNvPr id="4100"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410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en-US"/>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997E78FE-9A02-4BA3-824B-FBF00BE05C52}" type="slidenum">
              <a:rPr lang="en-US"/>
              <a:pPr/>
              <a:t>‹#›</a:t>
            </a:fld>
            <a:endParaRPr lang="en-U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304800"/>
            <a:ext cx="8001000" cy="1143000"/>
          </a:xfrm>
        </p:spPr>
        <p:txBody>
          <a:bodyPr/>
          <a:lstStyle/>
          <a:p>
            <a:pPr algn="ctr"/>
            <a:r>
              <a:rPr lang="en-US" sz="3600"/>
              <a:t>Merkle-Hellman Knapsack Cryptosystem</a:t>
            </a:r>
            <a:br>
              <a:rPr lang="en-US" sz="3600"/>
            </a:br>
            <a:endParaRPr lang="en-US" sz="3600"/>
          </a:p>
        </p:txBody>
      </p:sp>
      <p:sp>
        <p:nvSpPr>
          <p:cNvPr id="22531" name="Rectangle 3"/>
          <p:cNvSpPr>
            <a:spLocks noGrp="1" noChangeArrowheads="1"/>
          </p:cNvSpPr>
          <p:nvPr>
            <p:ph type="body" idx="1"/>
          </p:nvPr>
        </p:nvSpPr>
        <p:spPr>
          <a:xfrm>
            <a:off x="914400" y="1600200"/>
            <a:ext cx="7772400" cy="5029200"/>
          </a:xfrm>
        </p:spPr>
        <p:txBody>
          <a:bodyPr/>
          <a:lstStyle/>
          <a:p>
            <a:pPr>
              <a:lnSpc>
                <a:spcPct val="90000"/>
              </a:lnSpc>
            </a:pPr>
            <a:r>
              <a:rPr lang="en-US">
                <a:latin typeface="Times New Roman" pitchFamily="18" charset="0"/>
              </a:rPr>
              <a:t>Merkle offered $100 award for breaking singly - iterated knapsack</a:t>
            </a:r>
          </a:p>
          <a:p>
            <a:pPr>
              <a:lnSpc>
                <a:spcPct val="90000"/>
              </a:lnSpc>
            </a:pPr>
            <a:r>
              <a:rPr lang="en-US">
                <a:latin typeface="Times New Roman" pitchFamily="18" charset="0"/>
              </a:rPr>
              <a:t>Singly-iterated Merkle - Hellman KC was broken by Adi Shamir in 1982   </a:t>
            </a:r>
          </a:p>
          <a:p>
            <a:pPr>
              <a:lnSpc>
                <a:spcPct val="90000"/>
              </a:lnSpc>
            </a:pPr>
            <a:r>
              <a:rPr lang="en-US">
                <a:latin typeface="Times New Roman" pitchFamily="18" charset="0"/>
              </a:rPr>
              <a:t>At the CRYPTO ’83 conference, Adleman used an Apple II computer to demonstrate Shamir’s method </a:t>
            </a:r>
          </a:p>
          <a:p>
            <a:pPr>
              <a:lnSpc>
                <a:spcPct val="90000"/>
              </a:lnSpc>
            </a:pPr>
            <a:r>
              <a:rPr lang="en-US">
                <a:latin typeface="Times New Roman" pitchFamily="18" charset="0"/>
              </a:rPr>
              <a:t>Merkle offered $1000 award for breaking multiply-iterated knapsack</a:t>
            </a:r>
          </a:p>
          <a:p>
            <a:pPr>
              <a:lnSpc>
                <a:spcPct val="90000"/>
              </a:lnSpc>
            </a:pPr>
            <a:r>
              <a:rPr lang="en-US">
                <a:latin typeface="Times New Roman" pitchFamily="18" charset="0"/>
              </a:rPr>
              <a:t>Multiply-iterated Merkle-Hellman knapsack was broken by Brickell in 1985</a:t>
            </a:r>
          </a:p>
          <a:p>
            <a:pPr>
              <a:lnSpc>
                <a:spcPct val="90000"/>
              </a:lnSpc>
            </a:pPr>
            <a:endParaRPr lang="en-US">
              <a:latin typeface="Times New Roman" pitchFamily="18" charset="0"/>
            </a:endParaRPr>
          </a:p>
          <a:p>
            <a:pPr>
              <a:lnSpc>
                <a:spcPct val="90000"/>
              </a:lnSpc>
            </a:pP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a:t>Bob – Encryption Process</a:t>
            </a:r>
          </a:p>
        </p:txBody>
      </p:sp>
      <p:sp>
        <p:nvSpPr>
          <p:cNvPr id="17411" name="Rectangle 3"/>
          <p:cNvSpPr>
            <a:spLocks noGrp="1" noChangeArrowheads="1"/>
          </p:cNvSpPr>
          <p:nvPr>
            <p:ph type="body" sz="half" idx="1"/>
          </p:nvPr>
        </p:nvSpPr>
        <p:spPr>
          <a:xfrm>
            <a:off x="914400" y="1600200"/>
            <a:ext cx="7924800" cy="4800600"/>
          </a:xfrm>
        </p:spPr>
        <p:txBody>
          <a:bodyPr/>
          <a:lstStyle/>
          <a:p>
            <a:r>
              <a:rPr lang="en-US">
                <a:latin typeface="Times New Roman" pitchFamily="18" charset="0"/>
              </a:rPr>
              <a:t>Binary Plaintext </a:t>
            </a:r>
            <a:r>
              <a:rPr lang="en-US" i="1">
                <a:latin typeface="Times New Roman" pitchFamily="18" charset="0"/>
              </a:rPr>
              <a:t>P</a:t>
            </a:r>
            <a:r>
              <a:rPr lang="en-US">
                <a:latin typeface="Times New Roman" pitchFamily="18" charset="0"/>
              </a:rPr>
              <a:t> breaks up into sets of </a:t>
            </a:r>
            <a:r>
              <a:rPr lang="en-US" i="1">
                <a:latin typeface="Times New Roman" pitchFamily="18" charset="0"/>
              </a:rPr>
              <a:t>n</a:t>
            </a:r>
            <a:r>
              <a:rPr lang="en-US">
                <a:latin typeface="Times New Roman" pitchFamily="18" charset="0"/>
              </a:rPr>
              <a:t> elements long: </a:t>
            </a:r>
            <a:r>
              <a:rPr lang="en-US" i="1">
                <a:latin typeface="Times New Roman" pitchFamily="18" charset="0"/>
              </a:rPr>
              <a:t>P</a:t>
            </a:r>
            <a:r>
              <a:rPr lang="en-US">
                <a:latin typeface="Times New Roman" pitchFamily="18" charset="0"/>
              </a:rPr>
              <a:t> = {</a:t>
            </a:r>
            <a:r>
              <a:rPr lang="en-US" i="1">
                <a:latin typeface="Times New Roman" pitchFamily="18" charset="0"/>
              </a:rPr>
              <a:t>P</a:t>
            </a:r>
            <a:r>
              <a:rPr lang="en-US" baseline="-25000">
                <a:latin typeface="Times New Roman" pitchFamily="18" charset="0"/>
              </a:rPr>
              <a:t>1</a:t>
            </a:r>
            <a:r>
              <a:rPr lang="en-US">
                <a:latin typeface="Times New Roman" pitchFamily="18" charset="0"/>
              </a:rPr>
              <a:t>, …</a:t>
            </a:r>
            <a:r>
              <a:rPr lang="en-US" i="1">
                <a:latin typeface="Times New Roman" pitchFamily="18" charset="0"/>
              </a:rPr>
              <a:t>P</a:t>
            </a:r>
            <a:r>
              <a:rPr lang="en-US" i="1" baseline="-25000">
                <a:latin typeface="Times New Roman" pitchFamily="18" charset="0"/>
              </a:rPr>
              <a:t>k</a:t>
            </a:r>
            <a:r>
              <a:rPr lang="en-US">
                <a:latin typeface="Times New Roman" pitchFamily="18" charset="0"/>
              </a:rPr>
              <a:t>} </a:t>
            </a:r>
          </a:p>
          <a:p>
            <a:endParaRPr lang="en-US">
              <a:latin typeface="Times New Roman" pitchFamily="18" charset="0"/>
            </a:endParaRPr>
          </a:p>
          <a:p>
            <a:r>
              <a:rPr lang="en-US">
                <a:latin typeface="Times New Roman" pitchFamily="18" charset="0"/>
              </a:rPr>
              <a:t>For each set </a:t>
            </a:r>
            <a:r>
              <a:rPr lang="en-US" i="1">
                <a:latin typeface="Times New Roman" pitchFamily="18" charset="0"/>
              </a:rPr>
              <a:t>P</a:t>
            </a:r>
            <a:r>
              <a:rPr lang="en-US" i="1" baseline="-25000">
                <a:latin typeface="Times New Roman" pitchFamily="18" charset="0"/>
              </a:rPr>
              <a:t>i</a:t>
            </a:r>
            <a:r>
              <a:rPr lang="en-US">
                <a:latin typeface="Times New Roman" pitchFamily="18" charset="0"/>
              </a:rPr>
              <a:t> compute</a:t>
            </a:r>
          </a:p>
          <a:p>
            <a:pPr>
              <a:buFont typeface="Wingdings" pitchFamily="2" charset="2"/>
              <a:buNone/>
            </a:pPr>
            <a:endParaRPr lang="en-US">
              <a:latin typeface="Times New Roman" pitchFamily="18" charset="0"/>
            </a:endParaRPr>
          </a:p>
          <a:p>
            <a:r>
              <a:rPr lang="en-US" b="1" i="1">
                <a:latin typeface="Times New Roman" pitchFamily="18" charset="0"/>
              </a:rPr>
              <a:t>C</a:t>
            </a:r>
            <a:r>
              <a:rPr lang="en-US" b="1" i="1" baseline="-25000">
                <a:latin typeface="Times New Roman" pitchFamily="18" charset="0"/>
              </a:rPr>
              <a:t>i</a:t>
            </a:r>
            <a:r>
              <a:rPr lang="en-US">
                <a:latin typeface="Times New Roman" pitchFamily="18" charset="0"/>
              </a:rPr>
              <a:t>  is the ciphertext that corresponds to plaintext </a:t>
            </a:r>
            <a:r>
              <a:rPr lang="en-US" i="1">
                <a:latin typeface="Times New Roman" pitchFamily="18" charset="0"/>
              </a:rPr>
              <a:t>P</a:t>
            </a:r>
            <a:r>
              <a:rPr lang="en-US" i="1" baseline="-25000">
                <a:latin typeface="Times New Roman" pitchFamily="18" charset="0"/>
              </a:rPr>
              <a:t>i</a:t>
            </a:r>
            <a:r>
              <a:rPr lang="en-US">
                <a:latin typeface="Times New Roman" pitchFamily="18" charset="0"/>
              </a:rPr>
              <a:t> </a:t>
            </a:r>
          </a:p>
          <a:p>
            <a:r>
              <a:rPr lang="en-US" b="1" i="1">
                <a:latin typeface="Times New Roman" pitchFamily="18" charset="0"/>
              </a:rPr>
              <a:t> C </a:t>
            </a:r>
            <a:r>
              <a:rPr lang="en-US" b="1">
                <a:latin typeface="Times New Roman" pitchFamily="18" charset="0"/>
              </a:rPr>
              <a:t>= {</a:t>
            </a:r>
            <a:r>
              <a:rPr lang="en-US" b="1" i="1">
                <a:latin typeface="Times New Roman" pitchFamily="18" charset="0"/>
              </a:rPr>
              <a:t>C</a:t>
            </a:r>
            <a:r>
              <a:rPr lang="en-US" b="1" baseline="-25000">
                <a:latin typeface="Times New Roman" pitchFamily="18" charset="0"/>
              </a:rPr>
              <a:t>1</a:t>
            </a:r>
            <a:r>
              <a:rPr lang="en-US" b="1">
                <a:latin typeface="Times New Roman" pitchFamily="18" charset="0"/>
              </a:rPr>
              <a:t>, …</a:t>
            </a:r>
            <a:r>
              <a:rPr lang="en-US" b="1" i="1">
                <a:latin typeface="Times New Roman" pitchFamily="18" charset="0"/>
              </a:rPr>
              <a:t>C</a:t>
            </a:r>
            <a:r>
              <a:rPr lang="en-US" b="1" i="1" baseline="-25000">
                <a:latin typeface="Times New Roman" pitchFamily="18" charset="0"/>
              </a:rPr>
              <a:t>k</a:t>
            </a:r>
            <a:r>
              <a:rPr lang="en-US" b="1">
                <a:latin typeface="Times New Roman" pitchFamily="18" charset="0"/>
              </a:rPr>
              <a:t>)</a:t>
            </a:r>
            <a:r>
              <a:rPr lang="en-US">
                <a:latin typeface="Times New Roman" pitchFamily="18" charset="0"/>
              </a:rPr>
              <a:t> is ciphertext that corresponds to the plaintext </a:t>
            </a:r>
            <a:r>
              <a:rPr lang="en-US" i="1">
                <a:latin typeface="Times New Roman" pitchFamily="18" charset="0"/>
              </a:rPr>
              <a:t>P</a:t>
            </a:r>
          </a:p>
          <a:p>
            <a:r>
              <a:rPr lang="en-US" b="1" i="1">
                <a:latin typeface="Times New Roman" pitchFamily="18" charset="0"/>
              </a:rPr>
              <a:t>C</a:t>
            </a:r>
            <a:r>
              <a:rPr lang="en-US" i="1">
                <a:latin typeface="Times New Roman" pitchFamily="18" charset="0"/>
              </a:rPr>
              <a:t> </a:t>
            </a:r>
            <a:r>
              <a:rPr lang="en-US" b="1">
                <a:latin typeface="Times New Roman" pitchFamily="18" charset="0"/>
              </a:rPr>
              <a:t>is sent to Alice</a:t>
            </a:r>
          </a:p>
          <a:p>
            <a:pPr lvl="1">
              <a:spcBef>
                <a:spcPct val="50000"/>
              </a:spcBef>
              <a:buClrTx/>
              <a:buSzTx/>
              <a:buFontTx/>
              <a:buChar char="•"/>
            </a:pPr>
            <a:endParaRPr lang="en-US" sz="2800" b="1">
              <a:latin typeface="Times New Roman" pitchFamily="18" charset="0"/>
            </a:endParaRPr>
          </a:p>
        </p:txBody>
      </p:sp>
      <p:graphicFrame>
        <p:nvGraphicFramePr>
          <p:cNvPr id="17412" name="Object 4"/>
          <p:cNvGraphicFramePr>
            <a:graphicFrameLocks noGrp="1" noChangeAspect="1"/>
          </p:cNvGraphicFramePr>
          <p:nvPr>
            <p:ph sz="half" idx="2"/>
          </p:nvPr>
        </p:nvGraphicFramePr>
        <p:xfrm>
          <a:off x="5321300" y="2895600"/>
          <a:ext cx="1625600" cy="900113"/>
        </p:xfrm>
        <a:graphic>
          <a:graphicData uri="http://schemas.openxmlformats.org/presentationml/2006/ole">
            <mc:AlternateContent xmlns:mc="http://schemas.openxmlformats.org/markup-compatibility/2006">
              <mc:Choice xmlns:v="urn:schemas-microsoft-com:vml" Requires="v">
                <p:oleObj spid="_x0000_s17415" name="Equation" r:id="rId3" imgW="825480" imgH="457200" progId="Equation.COEE2">
                  <p:embed/>
                </p:oleObj>
              </mc:Choice>
              <mc:Fallback>
                <p:oleObj name="Equation" r:id="rId3" imgW="825480" imgH="457200" progId="Equation.COEE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1300" y="2895600"/>
                        <a:ext cx="1625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800"/>
              <a:t>Example Continue: Bob Encryption</a:t>
            </a:r>
          </a:p>
        </p:txBody>
      </p:sp>
      <p:sp>
        <p:nvSpPr>
          <p:cNvPr id="91139" name="Rectangle 3"/>
          <p:cNvSpPr>
            <a:spLocks noGrp="1" noChangeArrowheads="1"/>
          </p:cNvSpPr>
          <p:nvPr>
            <p:ph type="body" idx="1"/>
          </p:nvPr>
        </p:nvSpPr>
        <p:spPr/>
        <p:txBody>
          <a:bodyPr/>
          <a:lstStyle/>
          <a:p>
            <a:pPr>
              <a:lnSpc>
                <a:spcPct val="80000"/>
              </a:lnSpc>
            </a:pPr>
            <a:r>
              <a:rPr lang="en-US" sz="2400">
                <a:latin typeface="Times New Roman" pitchFamily="18" charset="0"/>
              </a:rPr>
              <a:t>Bob Encryption: </a:t>
            </a:r>
          </a:p>
          <a:p>
            <a:pPr lvl="1">
              <a:lnSpc>
                <a:spcPct val="80000"/>
              </a:lnSpc>
            </a:pPr>
            <a:r>
              <a:rPr lang="en-US" sz="2200">
                <a:latin typeface="Times New Roman" pitchFamily="18" charset="0"/>
              </a:rPr>
              <a:t>Plaintext: 1101 0101 1110</a:t>
            </a:r>
          </a:p>
          <a:p>
            <a:pPr lvl="1">
              <a:lnSpc>
                <a:spcPct val="80000"/>
              </a:lnSpc>
            </a:pPr>
            <a:r>
              <a:rPr lang="en-US" sz="2200">
                <a:latin typeface="Times New Roman" pitchFamily="18" charset="0"/>
              </a:rPr>
              <a:t>Bob breaks the plaintext into blocks of 4 digits (since the public key has 4 numbers)</a:t>
            </a:r>
          </a:p>
          <a:p>
            <a:pPr lvl="1">
              <a:lnSpc>
                <a:spcPct val="80000"/>
              </a:lnSpc>
            </a:pPr>
            <a:r>
              <a:rPr lang="en-US" sz="2200">
                <a:latin typeface="Times New Roman" pitchFamily="18" charset="0"/>
              </a:rPr>
              <a:t>P={(1101), (0101), (1110)}={P1, P2, P3}</a:t>
            </a:r>
          </a:p>
          <a:p>
            <a:pPr lvl="1">
              <a:lnSpc>
                <a:spcPct val="80000"/>
              </a:lnSpc>
            </a:pPr>
            <a:r>
              <a:rPr lang="en-US" sz="2200">
                <a:latin typeface="Times New Roman" pitchFamily="18" charset="0"/>
              </a:rPr>
              <a:t>Ciphertext: </a:t>
            </a:r>
          </a:p>
          <a:p>
            <a:pPr lvl="1">
              <a:lnSpc>
                <a:spcPct val="80000"/>
              </a:lnSpc>
            </a:pPr>
            <a:r>
              <a:rPr lang="en-US" sz="2200">
                <a:latin typeface="Times New Roman" pitchFamily="18" charset="0"/>
              </a:rPr>
              <a:t>For P1 you take 1101 and multiply by public key:</a:t>
            </a:r>
          </a:p>
          <a:p>
            <a:pPr lvl="1">
              <a:lnSpc>
                <a:spcPct val="80000"/>
              </a:lnSpc>
            </a:pPr>
            <a:r>
              <a:rPr lang="en-US" sz="2200">
                <a:latin typeface="Times New Roman" pitchFamily="18" charset="0"/>
              </a:rPr>
              <a:t>C1= 1*7 + 1*14 + 0*11 + 1*5 = 26</a:t>
            </a:r>
          </a:p>
          <a:p>
            <a:pPr lvl="1">
              <a:lnSpc>
                <a:spcPct val="80000"/>
              </a:lnSpc>
            </a:pPr>
            <a:r>
              <a:rPr lang="en-US" sz="2200">
                <a:latin typeface="Times New Roman" pitchFamily="18" charset="0"/>
              </a:rPr>
              <a:t>For P2 and P3 do the similar</a:t>
            </a:r>
          </a:p>
          <a:p>
            <a:pPr lvl="1">
              <a:lnSpc>
                <a:spcPct val="80000"/>
              </a:lnSpc>
            </a:pPr>
            <a:r>
              <a:rPr lang="en-US" sz="2200">
                <a:latin typeface="Times New Roman" pitchFamily="18" charset="0"/>
              </a:rPr>
              <a:t>C2 = 0*7 + 1*14 + 0*11 + 1*5 = 19</a:t>
            </a:r>
          </a:p>
          <a:p>
            <a:pPr lvl="1">
              <a:lnSpc>
                <a:spcPct val="80000"/>
              </a:lnSpc>
            </a:pPr>
            <a:r>
              <a:rPr lang="en-US" sz="2200">
                <a:latin typeface="Times New Roman" pitchFamily="18" charset="0"/>
              </a:rPr>
              <a:t>C3 = 1*7 +1*14 +1*11 + 0*5 = 32</a:t>
            </a:r>
          </a:p>
          <a:p>
            <a:pPr lvl="1">
              <a:lnSpc>
                <a:spcPct val="80000"/>
              </a:lnSpc>
            </a:pPr>
            <a:r>
              <a:rPr lang="en-US" sz="2200">
                <a:latin typeface="Times New Roman" pitchFamily="18" charset="0"/>
              </a:rPr>
              <a:t>Bob Sends Alice the following ciphertext:</a:t>
            </a:r>
          </a:p>
          <a:p>
            <a:pPr lvl="1">
              <a:lnSpc>
                <a:spcPct val="80000"/>
              </a:lnSpc>
            </a:pPr>
            <a:r>
              <a:rPr lang="en-US" sz="2200">
                <a:latin typeface="Times New Roman" pitchFamily="18" charset="0"/>
              </a:rPr>
              <a:t>C={26, 19, 32}</a:t>
            </a:r>
          </a:p>
          <a:p>
            <a:pPr>
              <a:lnSpc>
                <a:spcPct val="80000"/>
              </a:lnSpc>
            </a:pP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a:t>Alice – Decryption Process</a:t>
            </a:r>
          </a:p>
        </p:txBody>
      </p:sp>
      <p:sp>
        <p:nvSpPr>
          <p:cNvPr id="19459" name="Rectangle 3"/>
          <p:cNvSpPr>
            <a:spLocks noGrp="1" noChangeArrowheads="1"/>
          </p:cNvSpPr>
          <p:nvPr>
            <p:ph type="body" sz="half" idx="1"/>
          </p:nvPr>
        </p:nvSpPr>
        <p:spPr>
          <a:xfrm>
            <a:off x="914400" y="1600200"/>
            <a:ext cx="7696200" cy="4530725"/>
          </a:xfrm>
        </p:spPr>
        <p:txBody>
          <a:bodyPr/>
          <a:lstStyle/>
          <a:p>
            <a:r>
              <a:rPr lang="en-US" sz="2400">
                <a:latin typeface="Times New Roman" pitchFamily="18" charset="0"/>
              </a:rPr>
              <a:t>Computes </a:t>
            </a:r>
            <a:r>
              <a:rPr lang="en-US" sz="2400" i="1">
                <a:latin typeface="Times New Roman" pitchFamily="18" charset="0"/>
              </a:rPr>
              <a:t>w</a:t>
            </a:r>
            <a:r>
              <a:rPr lang="en-US" sz="2400">
                <a:latin typeface="Times New Roman" pitchFamily="18" charset="0"/>
              </a:rPr>
              <a:t>, the multiplicative inverse of </a:t>
            </a:r>
            <a:r>
              <a:rPr lang="en-US" sz="2400" i="1">
                <a:latin typeface="Times New Roman" pitchFamily="18" charset="0"/>
              </a:rPr>
              <a:t>W</a:t>
            </a:r>
            <a:r>
              <a:rPr lang="en-US" sz="2400">
                <a:latin typeface="Times New Roman" pitchFamily="18" charset="0"/>
              </a:rPr>
              <a:t> mod </a:t>
            </a:r>
            <a:r>
              <a:rPr lang="en-US" sz="2400" i="1">
                <a:latin typeface="Times New Roman" pitchFamily="18" charset="0"/>
              </a:rPr>
              <a:t>M</a:t>
            </a:r>
            <a:r>
              <a:rPr lang="en-US" sz="2400">
                <a:latin typeface="Times New Roman" pitchFamily="18" charset="0"/>
              </a:rPr>
              <a:t>: </a:t>
            </a:r>
          </a:p>
          <a:p>
            <a:pPr>
              <a:buFont typeface="Wingdings" pitchFamily="2" charset="2"/>
              <a:buNone/>
            </a:pPr>
            <a:r>
              <a:rPr lang="en-US" sz="2400" i="1">
                <a:latin typeface="Times New Roman" pitchFamily="18" charset="0"/>
              </a:rPr>
              <a:t>     wW </a:t>
            </a:r>
            <a:r>
              <a:rPr lang="en-US" sz="2400">
                <a:latin typeface="Times New Roman" pitchFamily="18" charset="0"/>
                <a:sym typeface="Symbol" pitchFamily="18" charset="2"/>
              </a:rPr>
              <a:t> 1 (mod </a:t>
            </a:r>
            <a:r>
              <a:rPr lang="en-US" sz="2400" i="1">
                <a:latin typeface="Times New Roman" pitchFamily="18" charset="0"/>
                <a:sym typeface="Symbol" pitchFamily="18" charset="2"/>
              </a:rPr>
              <a:t>M</a:t>
            </a:r>
            <a:r>
              <a:rPr lang="en-US" sz="2400">
                <a:latin typeface="Times New Roman" pitchFamily="18" charset="0"/>
                <a:sym typeface="Symbol" pitchFamily="18" charset="2"/>
              </a:rPr>
              <a:t>)</a:t>
            </a:r>
          </a:p>
          <a:p>
            <a:r>
              <a:rPr lang="en-US" sz="2400">
                <a:latin typeface="Times New Roman" pitchFamily="18" charset="0"/>
                <a:sym typeface="Symbol" pitchFamily="18" charset="2"/>
              </a:rPr>
              <a:t>The connection between easy and hard knapsacks: </a:t>
            </a:r>
          </a:p>
          <a:p>
            <a:pPr>
              <a:buFont typeface="Wingdings" pitchFamily="2" charset="2"/>
              <a:buNone/>
            </a:pPr>
            <a:r>
              <a:rPr lang="en-US" sz="2400" i="1">
                <a:latin typeface="Times New Roman" pitchFamily="18" charset="0"/>
                <a:sym typeface="Symbol" pitchFamily="18" charset="2"/>
              </a:rPr>
              <a:t>     Wa</a:t>
            </a:r>
            <a:r>
              <a:rPr lang="en-US" sz="2400" i="1" baseline="-25000">
                <a:latin typeface="Times New Roman" pitchFamily="18" charset="0"/>
                <a:sym typeface="Symbol" pitchFamily="18" charset="2"/>
              </a:rPr>
              <a:t>i</a:t>
            </a:r>
            <a:r>
              <a:rPr lang="en-US" sz="2400" i="1">
                <a:latin typeface="Times New Roman" pitchFamily="18" charset="0"/>
                <a:sym typeface="Symbol" pitchFamily="18" charset="2"/>
              </a:rPr>
              <a:t> </a:t>
            </a:r>
            <a:r>
              <a:rPr lang="en-US" sz="2400">
                <a:latin typeface="Times New Roman" pitchFamily="18" charset="0"/>
                <a:sym typeface="Symbol" pitchFamily="18" charset="2"/>
              </a:rPr>
              <a:t>= </a:t>
            </a:r>
            <a:r>
              <a:rPr lang="en-US" sz="2400" i="1">
                <a:latin typeface="Times New Roman" pitchFamily="18" charset="0"/>
                <a:sym typeface="Symbol" pitchFamily="18" charset="2"/>
              </a:rPr>
              <a:t>b</a:t>
            </a:r>
            <a:r>
              <a:rPr lang="en-US" sz="2400" i="1" baseline="-25000">
                <a:latin typeface="Times New Roman" pitchFamily="18" charset="0"/>
                <a:sym typeface="Symbol" pitchFamily="18" charset="2"/>
              </a:rPr>
              <a:t>i</a:t>
            </a:r>
            <a:r>
              <a:rPr lang="en-US" sz="2400">
                <a:latin typeface="Times New Roman" pitchFamily="18" charset="0"/>
                <a:sym typeface="Symbol" pitchFamily="18" charset="2"/>
              </a:rPr>
              <a:t> (mod </a:t>
            </a:r>
            <a:r>
              <a:rPr lang="en-US" sz="2400" i="1">
                <a:latin typeface="Times New Roman" pitchFamily="18" charset="0"/>
                <a:sym typeface="Symbol" pitchFamily="18" charset="2"/>
              </a:rPr>
              <a:t>M</a:t>
            </a:r>
            <a:r>
              <a:rPr lang="en-US" sz="2400">
                <a:latin typeface="Times New Roman" pitchFamily="18" charset="0"/>
                <a:sym typeface="Symbol" pitchFamily="18" charset="2"/>
              </a:rPr>
              <a:t>) or </a:t>
            </a:r>
            <a:r>
              <a:rPr lang="en-US" sz="2400" i="1">
                <a:latin typeface="Times New Roman" pitchFamily="18" charset="0"/>
                <a:sym typeface="Symbol" pitchFamily="18" charset="2"/>
              </a:rPr>
              <a:t>wb</a:t>
            </a:r>
            <a:r>
              <a:rPr lang="en-US" sz="2400" i="1" baseline="-25000">
                <a:latin typeface="Times New Roman" pitchFamily="18" charset="0"/>
                <a:sym typeface="Symbol" pitchFamily="18" charset="2"/>
              </a:rPr>
              <a:t>i</a:t>
            </a:r>
            <a:r>
              <a:rPr lang="en-US" sz="2400" i="1">
                <a:latin typeface="Times New Roman" pitchFamily="18" charset="0"/>
                <a:sym typeface="Symbol" pitchFamily="18" charset="2"/>
              </a:rPr>
              <a:t> </a:t>
            </a:r>
            <a:r>
              <a:rPr lang="en-US" sz="2400">
                <a:latin typeface="Times New Roman" pitchFamily="18" charset="0"/>
                <a:sym typeface="Symbol" pitchFamily="18" charset="2"/>
              </a:rPr>
              <a:t>= </a:t>
            </a:r>
            <a:r>
              <a:rPr lang="en-US" sz="2400" i="1">
                <a:latin typeface="Times New Roman" pitchFamily="18" charset="0"/>
                <a:sym typeface="Symbol" pitchFamily="18" charset="2"/>
              </a:rPr>
              <a:t>a</a:t>
            </a:r>
            <a:r>
              <a:rPr lang="en-US" sz="2400" i="1" baseline="-25000">
                <a:latin typeface="Times New Roman" pitchFamily="18" charset="0"/>
                <a:sym typeface="Symbol" pitchFamily="18" charset="2"/>
              </a:rPr>
              <a:t>i</a:t>
            </a:r>
            <a:r>
              <a:rPr lang="en-US" sz="2400">
                <a:latin typeface="Times New Roman" pitchFamily="18" charset="0"/>
                <a:sym typeface="Symbol" pitchFamily="18" charset="2"/>
              </a:rPr>
              <a:t> (mod </a:t>
            </a:r>
            <a:r>
              <a:rPr lang="en-US" sz="2400" i="1">
                <a:latin typeface="Times New Roman" pitchFamily="18" charset="0"/>
                <a:sym typeface="Symbol" pitchFamily="18" charset="2"/>
              </a:rPr>
              <a:t>M</a:t>
            </a:r>
            <a:r>
              <a:rPr lang="en-US" sz="2400">
                <a:latin typeface="Times New Roman" pitchFamily="18" charset="0"/>
                <a:sym typeface="Symbol" pitchFamily="18" charset="2"/>
              </a:rPr>
              <a:t>) </a:t>
            </a:r>
            <a:r>
              <a:rPr lang="en-US" sz="2400">
                <a:latin typeface="Times New Roman" pitchFamily="18" charset="0"/>
              </a:rPr>
              <a:t>1</a:t>
            </a:r>
            <a:r>
              <a:rPr lang="en-US" sz="2400" i="1">
                <a:latin typeface="Times New Roman" pitchFamily="18" charset="0"/>
              </a:rPr>
              <a:t> </a:t>
            </a:r>
            <a:r>
              <a:rPr lang="en-US" sz="2400" i="1">
                <a:latin typeface="Times New Roman" pitchFamily="18" charset="0"/>
                <a:sym typeface="Symbol" pitchFamily="18" charset="2"/>
              </a:rPr>
              <a:t>  i    n </a:t>
            </a:r>
            <a:endParaRPr lang="en-US" sz="2400">
              <a:latin typeface="Times New Roman" pitchFamily="18" charset="0"/>
              <a:sym typeface="Symbol" pitchFamily="18" charset="2"/>
            </a:endParaRPr>
          </a:p>
          <a:p>
            <a:r>
              <a:rPr lang="en-US" sz="2400">
                <a:latin typeface="Times New Roman" pitchFamily="18" charset="0"/>
                <a:sym typeface="Symbol" pitchFamily="18" charset="2"/>
              </a:rPr>
              <a:t>For each </a:t>
            </a:r>
            <a:r>
              <a:rPr lang="en-US" sz="2400" i="1">
                <a:latin typeface="Times New Roman" pitchFamily="18" charset="0"/>
                <a:sym typeface="Symbol" pitchFamily="18" charset="2"/>
              </a:rPr>
              <a:t>C</a:t>
            </a:r>
            <a:r>
              <a:rPr lang="en-US" sz="2400" i="1" baseline="-25000">
                <a:latin typeface="Times New Roman" pitchFamily="18" charset="0"/>
                <a:sym typeface="Symbol" pitchFamily="18" charset="2"/>
              </a:rPr>
              <a:t>i</a:t>
            </a:r>
            <a:r>
              <a:rPr lang="en-US" sz="2400">
                <a:latin typeface="Times New Roman" pitchFamily="18" charset="0"/>
                <a:sym typeface="Symbol" pitchFamily="18" charset="2"/>
              </a:rPr>
              <a:t> computes: </a:t>
            </a:r>
            <a:r>
              <a:rPr lang="en-US" sz="2400" i="1">
                <a:latin typeface="Times New Roman" pitchFamily="18" charset="0"/>
                <a:sym typeface="Symbol" pitchFamily="18" charset="2"/>
              </a:rPr>
              <a:t>S</a:t>
            </a:r>
            <a:r>
              <a:rPr lang="en-US" sz="2400" i="1" baseline="-25000">
                <a:latin typeface="Times New Roman" pitchFamily="18" charset="0"/>
                <a:sym typeface="Symbol" pitchFamily="18" charset="2"/>
              </a:rPr>
              <a:t>i</a:t>
            </a:r>
            <a:r>
              <a:rPr lang="en-US" sz="2400">
                <a:latin typeface="Times New Roman" pitchFamily="18" charset="0"/>
                <a:sym typeface="Symbol" pitchFamily="18" charset="2"/>
              </a:rPr>
              <a:t> = </a:t>
            </a:r>
            <a:r>
              <a:rPr lang="en-US" sz="2400" i="1">
                <a:latin typeface="Times New Roman" pitchFamily="18" charset="0"/>
                <a:sym typeface="Symbol" pitchFamily="18" charset="2"/>
              </a:rPr>
              <a:t>wC</a:t>
            </a:r>
            <a:r>
              <a:rPr lang="en-US" sz="2400" i="1" baseline="-25000">
                <a:latin typeface="Times New Roman" pitchFamily="18" charset="0"/>
                <a:sym typeface="Symbol" pitchFamily="18" charset="2"/>
              </a:rPr>
              <a:t>i</a:t>
            </a:r>
            <a:r>
              <a:rPr lang="en-US" sz="2400" i="1">
                <a:latin typeface="Times New Roman" pitchFamily="18" charset="0"/>
                <a:sym typeface="Symbol" pitchFamily="18" charset="2"/>
              </a:rPr>
              <a:t> </a:t>
            </a:r>
            <a:r>
              <a:rPr lang="en-US" sz="2400">
                <a:latin typeface="Times New Roman" pitchFamily="18" charset="0"/>
                <a:sym typeface="Symbol" pitchFamily="18" charset="2"/>
              </a:rPr>
              <a:t>(mod </a:t>
            </a:r>
            <a:r>
              <a:rPr lang="en-US" sz="2400" i="1">
                <a:latin typeface="Times New Roman" pitchFamily="18" charset="0"/>
                <a:sym typeface="Symbol" pitchFamily="18" charset="2"/>
              </a:rPr>
              <a:t>M</a:t>
            </a:r>
            <a:r>
              <a:rPr lang="en-US" sz="2400">
                <a:latin typeface="Times New Roman" pitchFamily="18" charset="0"/>
                <a:sym typeface="Symbol" pitchFamily="18" charset="2"/>
              </a:rPr>
              <a:t>)</a:t>
            </a:r>
          </a:p>
          <a:p>
            <a:endParaRPr lang="en-US" sz="2400">
              <a:latin typeface="Times New Roman" pitchFamily="18" charset="0"/>
              <a:sym typeface="Symbol" pitchFamily="18" charset="2"/>
            </a:endParaRPr>
          </a:p>
          <a:p>
            <a:endParaRPr lang="en-US" sz="2400">
              <a:latin typeface="Times New Roman" pitchFamily="18" charset="0"/>
              <a:sym typeface="Symbol" pitchFamily="18" charset="2"/>
            </a:endParaRPr>
          </a:p>
          <a:p>
            <a:endParaRPr lang="en-US" sz="2400">
              <a:latin typeface="Times New Roman" pitchFamily="18" charset="0"/>
              <a:sym typeface="Symbol" pitchFamily="18" charset="2"/>
            </a:endParaRPr>
          </a:p>
          <a:p>
            <a:r>
              <a:rPr lang="en-US" sz="2400">
                <a:latin typeface="Times New Roman" pitchFamily="18" charset="0"/>
                <a:sym typeface="Symbol" pitchFamily="18" charset="2"/>
              </a:rPr>
              <a:t>Plaintext </a:t>
            </a:r>
            <a:r>
              <a:rPr lang="en-US" sz="2400" i="1">
                <a:latin typeface="Times New Roman" pitchFamily="18" charset="0"/>
                <a:sym typeface="Symbol" pitchFamily="18" charset="2"/>
              </a:rPr>
              <a:t>P</a:t>
            </a:r>
            <a:r>
              <a:rPr lang="en-US" sz="2400" i="1" baseline="-25000">
                <a:latin typeface="Times New Roman" pitchFamily="18" charset="0"/>
                <a:sym typeface="Symbol" pitchFamily="18" charset="2"/>
              </a:rPr>
              <a:t>i</a:t>
            </a:r>
            <a:r>
              <a:rPr lang="en-US" sz="2400" i="1">
                <a:latin typeface="Times New Roman" pitchFamily="18" charset="0"/>
                <a:sym typeface="Symbol" pitchFamily="18" charset="2"/>
              </a:rPr>
              <a:t> </a:t>
            </a:r>
            <a:r>
              <a:rPr lang="en-US" sz="2400">
                <a:latin typeface="Times New Roman" pitchFamily="18" charset="0"/>
                <a:sym typeface="Symbol" pitchFamily="18" charset="2"/>
              </a:rPr>
              <a:t>could be found using polynomial time algorithm for easy knapsack</a:t>
            </a:r>
          </a:p>
          <a:p>
            <a:endParaRPr lang="en-US" sz="2400">
              <a:latin typeface="Times New Roman" pitchFamily="18" charset="0"/>
              <a:sym typeface="Symbol" pitchFamily="18" charset="2"/>
            </a:endParaRPr>
          </a:p>
          <a:p>
            <a:pPr>
              <a:buFont typeface="Wingdings" pitchFamily="2" charset="2"/>
              <a:buNone/>
            </a:pPr>
            <a:endParaRPr lang="en-US" sz="2400">
              <a:latin typeface="Times New Roman" pitchFamily="18" charset="0"/>
              <a:sym typeface="Symbol" pitchFamily="18" charset="2"/>
            </a:endParaRPr>
          </a:p>
        </p:txBody>
      </p:sp>
      <p:graphicFrame>
        <p:nvGraphicFramePr>
          <p:cNvPr id="19460" name="Object 4"/>
          <p:cNvGraphicFramePr>
            <a:graphicFrameLocks noGrp="1" noChangeAspect="1"/>
          </p:cNvGraphicFramePr>
          <p:nvPr>
            <p:ph sz="half" idx="2"/>
          </p:nvPr>
        </p:nvGraphicFramePr>
        <p:xfrm>
          <a:off x="1243013" y="3886200"/>
          <a:ext cx="6656387" cy="1130300"/>
        </p:xfrm>
        <a:graphic>
          <a:graphicData uri="http://schemas.openxmlformats.org/presentationml/2006/ole">
            <mc:AlternateContent xmlns:mc="http://schemas.openxmlformats.org/markup-compatibility/2006">
              <mc:Choice xmlns:v="urn:schemas-microsoft-com:vml" Requires="v">
                <p:oleObj spid="_x0000_s19463" name="Equation" r:id="rId3" imgW="2692080" imgH="457200" progId="Equation.COEE2">
                  <p:embed/>
                </p:oleObj>
              </mc:Choice>
              <mc:Fallback>
                <p:oleObj name="Equation" r:id="rId3" imgW="2692080" imgH="457200" progId="Equation.COEE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3013" y="3886200"/>
                        <a:ext cx="6656387"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z="3800"/>
              <a:t>Example continue: Alice Decryption:  </a:t>
            </a:r>
            <a:br>
              <a:rPr lang="en-US" sz="3800"/>
            </a:br>
            <a:endParaRPr lang="en-US" sz="3800"/>
          </a:p>
        </p:txBody>
      </p:sp>
      <p:sp>
        <p:nvSpPr>
          <p:cNvPr id="93187" name="Rectangle 3"/>
          <p:cNvSpPr>
            <a:spLocks noGrp="1" noChangeArrowheads="1"/>
          </p:cNvSpPr>
          <p:nvPr>
            <p:ph type="body" idx="1"/>
          </p:nvPr>
        </p:nvSpPr>
        <p:spPr/>
        <p:txBody>
          <a:bodyPr/>
          <a:lstStyle/>
          <a:p>
            <a:pPr lvl="1"/>
            <a:r>
              <a:rPr lang="en-US" sz="2800" i="1">
                <a:latin typeface="Times New Roman" pitchFamily="18" charset="0"/>
              </a:rPr>
              <a:t>w</a:t>
            </a:r>
            <a:r>
              <a:rPr lang="en-US" sz="2800">
                <a:latin typeface="Times New Roman" pitchFamily="18" charset="0"/>
              </a:rPr>
              <a:t> = 5 – multiplicative inverse of 7 (mod 17) </a:t>
            </a:r>
          </a:p>
          <a:p>
            <a:pPr lvl="1"/>
            <a:r>
              <a:rPr lang="en-US" sz="2800">
                <a:latin typeface="Times New Roman" pitchFamily="18" charset="0"/>
              </a:rPr>
              <a:t>5*26 (mod 17) = 11 </a:t>
            </a:r>
          </a:p>
          <a:p>
            <a:pPr lvl="1"/>
            <a:r>
              <a:rPr lang="en-US" sz="2800">
                <a:latin typeface="Times New Roman" pitchFamily="18" charset="0"/>
              </a:rPr>
              <a:t>5*19 (mod 17) = 10</a:t>
            </a:r>
          </a:p>
          <a:p>
            <a:pPr lvl="1"/>
            <a:r>
              <a:rPr lang="en-US" sz="2800">
                <a:latin typeface="Times New Roman" pitchFamily="18" charset="0"/>
              </a:rPr>
              <a:t>5* 32 (mod 17) = 7 </a:t>
            </a:r>
          </a:p>
          <a:p>
            <a:pPr lvl="1"/>
            <a:r>
              <a:rPr lang="en-US" sz="2800">
                <a:latin typeface="Times New Roman" pitchFamily="18" charset="0"/>
              </a:rPr>
              <a:t>Plaintext: </a:t>
            </a:r>
          </a:p>
          <a:p>
            <a:pPr lvl="1"/>
            <a:r>
              <a:rPr lang="en-US" sz="2800">
                <a:latin typeface="Times New Roman" pitchFamily="18" charset="0"/>
              </a:rPr>
              <a:t>P1 = 1101 (11 = 1*1 + 1*2 +0*4 + 1*8)</a:t>
            </a:r>
          </a:p>
          <a:p>
            <a:pPr lvl="1"/>
            <a:r>
              <a:rPr lang="en-US" sz="2800">
                <a:latin typeface="Times New Roman" pitchFamily="18" charset="0"/>
              </a:rPr>
              <a:t>P2 = 0101 (10 = 0*1 + 1*2 + 0*4 + 1*8)</a:t>
            </a:r>
          </a:p>
          <a:p>
            <a:pPr lvl="1"/>
            <a:r>
              <a:rPr lang="en-US" sz="2800">
                <a:latin typeface="Times New Roman" pitchFamily="18" charset="0"/>
              </a:rPr>
              <a:t>P3 =  1110 (7 = 1*1 + 1*2 + 1*4 + 0*8)</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Programming Lab</a:t>
            </a:r>
            <a:endParaRPr lang="en-US" dirty="0"/>
          </a:p>
        </p:txBody>
      </p:sp>
      <p:sp>
        <p:nvSpPr>
          <p:cNvPr id="88067" name="Rectangle 3"/>
          <p:cNvSpPr>
            <a:spLocks noGrp="1" noChangeArrowheads="1"/>
          </p:cNvSpPr>
          <p:nvPr>
            <p:ph type="body" idx="1"/>
          </p:nvPr>
        </p:nvSpPr>
        <p:spPr>
          <a:xfrm>
            <a:off x="914400" y="1600200"/>
            <a:ext cx="7772400" cy="4953000"/>
          </a:xfrm>
        </p:spPr>
        <p:txBody>
          <a:bodyPr/>
          <a:lstStyle/>
          <a:p>
            <a:r>
              <a:rPr lang="en-US" sz="2400" dirty="0" smtClean="0">
                <a:latin typeface="Times New Roman" pitchFamily="18" charset="0"/>
              </a:rPr>
              <a:t>Encryption </a:t>
            </a:r>
            <a:r>
              <a:rPr lang="en-US" sz="2400" dirty="0">
                <a:latin typeface="Times New Roman" pitchFamily="18" charset="0"/>
              </a:rPr>
              <a:t>and </a:t>
            </a:r>
            <a:r>
              <a:rPr lang="en-US" sz="2400" dirty="0" smtClean="0">
                <a:latin typeface="Times New Roman" pitchFamily="18" charset="0"/>
              </a:rPr>
              <a:t>Decryption – 100 points</a:t>
            </a:r>
            <a:endParaRPr lang="en-US" sz="2400" dirty="0">
              <a:latin typeface="Times New Roman" pitchFamily="18" charset="0"/>
            </a:endParaRPr>
          </a:p>
          <a:p>
            <a:r>
              <a:rPr lang="en-US" sz="2400" dirty="0" smtClean="0">
                <a:latin typeface="Times New Roman" pitchFamily="18" charset="0"/>
              </a:rPr>
              <a:t>Bonus: Dynamic </a:t>
            </a:r>
            <a:r>
              <a:rPr lang="en-US" sz="2400" dirty="0">
                <a:latin typeface="Times New Roman" pitchFamily="18" charset="0"/>
              </a:rPr>
              <a:t>Programming Algorithm Implementation of Cryptanalysis </a:t>
            </a:r>
            <a:r>
              <a:rPr lang="en-US" sz="2400" dirty="0" smtClean="0">
                <a:latin typeface="Times New Roman" pitchFamily="18" charset="0"/>
              </a:rPr>
              <a:t>– </a:t>
            </a:r>
            <a:r>
              <a:rPr lang="en-US" sz="2400" smtClean="0">
                <a:latin typeface="Times New Roman" pitchFamily="18" charset="0"/>
              </a:rPr>
              <a:t>5 points</a:t>
            </a:r>
            <a:endParaRPr lang="en-US" sz="2400">
              <a:latin typeface="Times New Roman" pitchFamily="18" charset="0"/>
            </a:endParaRPr>
          </a:p>
          <a:p>
            <a:r>
              <a:rPr lang="en-US" sz="2400" dirty="0" smtClean="0">
                <a:latin typeface="Times New Roman" pitchFamily="18" charset="0"/>
              </a:rPr>
              <a:t>Bonus </a:t>
            </a:r>
            <a:r>
              <a:rPr lang="en-US" sz="2400" dirty="0">
                <a:latin typeface="Times New Roman" pitchFamily="18" charset="0"/>
              </a:rPr>
              <a:t>– </a:t>
            </a:r>
            <a:r>
              <a:rPr lang="en-US" sz="2400" dirty="0" smtClean="0">
                <a:latin typeface="Times New Roman" pitchFamily="18" charset="0"/>
              </a:rPr>
              <a:t>5 </a:t>
            </a:r>
            <a:r>
              <a:rPr lang="en-US" sz="2400" dirty="0">
                <a:latin typeface="Times New Roman" pitchFamily="18" charset="0"/>
              </a:rPr>
              <a:t>points: plaintext string's length is an exact multiple of the public key sequence length </a:t>
            </a:r>
          </a:p>
          <a:p>
            <a:r>
              <a:rPr lang="en-US" sz="2400" dirty="0" smtClean="0">
                <a:latin typeface="Times New Roman" pitchFamily="18" charset="0"/>
              </a:rPr>
              <a:t>Bonus </a:t>
            </a:r>
            <a:r>
              <a:rPr lang="en-US" sz="2400" dirty="0">
                <a:latin typeface="Times New Roman" pitchFamily="18" charset="0"/>
              </a:rPr>
              <a:t>– </a:t>
            </a:r>
            <a:r>
              <a:rPr lang="en-US" sz="2400" dirty="0" smtClean="0">
                <a:latin typeface="Times New Roman" pitchFamily="18" charset="0"/>
              </a:rPr>
              <a:t>5 </a:t>
            </a:r>
            <a:r>
              <a:rPr lang="en-US" sz="2400" dirty="0">
                <a:latin typeface="Times New Roman" pitchFamily="18" charset="0"/>
              </a:rPr>
              <a:t>points: the plaintext is the string of lower case letters. In this case your program first will find the binary equivalent for each letter and after that will use the regular algorithm.  </a:t>
            </a:r>
          </a:p>
          <a:p>
            <a:r>
              <a:rPr lang="en-US" sz="2400" dirty="0" smtClean="0">
                <a:latin typeface="Times New Roman" pitchFamily="18" charset="0"/>
              </a:rPr>
              <a:t>Testing </a:t>
            </a:r>
            <a:r>
              <a:rPr lang="en-US" sz="2400" dirty="0" smtClean="0">
                <a:latin typeface="Times New Roman" pitchFamily="18" charset="0"/>
              </a:rPr>
              <a:t>quiz will be done in class </a:t>
            </a:r>
            <a:endParaRPr lang="en-US" sz="2400" dirty="0" smtClean="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z="3800" dirty="0" smtClean="0"/>
              <a:t>Encryption </a:t>
            </a:r>
            <a:r>
              <a:rPr lang="en-US" sz="3800" dirty="0"/>
              <a:t>and </a:t>
            </a:r>
            <a:r>
              <a:rPr lang="en-US" sz="3800" dirty="0" smtClean="0"/>
              <a:t>Decryption</a:t>
            </a:r>
            <a:endParaRPr lang="en-US" sz="3800" dirty="0"/>
          </a:p>
        </p:txBody>
      </p:sp>
      <p:sp>
        <p:nvSpPr>
          <p:cNvPr id="89091" name="Rectangle 3"/>
          <p:cNvSpPr>
            <a:spLocks noGrp="1" noChangeArrowheads="1"/>
          </p:cNvSpPr>
          <p:nvPr>
            <p:ph type="body" idx="1"/>
          </p:nvPr>
        </p:nvSpPr>
        <p:spPr>
          <a:xfrm>
            <a:off x="914400" y="1600200"/>
            <a:ext cx="7772400" cy="4953000"/>
          </a:xfrm>
        </p:spPr>
        <p:txBody>
          <a:bodyPr/>
          <a:lstStyle/>
          <a:p>
            <a:pPr>
              <a:lnSpc>
                <a:spcPct val="90000"/>
              </a:lnSpc>
            </a:pPr>
            <a:r>
              <a:rPr lang="en-US" sz="2000">
                <a:latin typeface="Times New Roman" pitchFamily="18" charset="0"/>
              </a:rPr>
              <a:t>Write a program that can do either encryption or decryption. The program must take two inputs. </a:t>
            </a:r>
          </a:p>
          <a:p>
            <a:pPr>
              <a:lnSpc>
                <a:spcPct val="90000"/>
              </a:lnSpc>
            </a:pPr>
            <a:r>
              <a:rPr lang="en-US" sz="2000">
                <a:latin typeface="Times New Roman" pitchFamily="18" charset="0"/>
              </a:rPr>
              <a:t>The first input must be either 1 or 2, with 1 signaling encryption and 2 signaling decryption. </a:t>
            </a:r>
          </a:p>
          <a:p>
            <a:pPr>
              <a:lnSpc>
                <a:spcPct val="90000"/>
              </a:lnSpc>
            </a:pPr>
            <a:r>
              <a:rPr lang="en-US" sz="2000">
                <a:latin typeface="Times New Roman" pitchFamily="18" charset="0"/>
              </a:rPr>
              <a:t>The second input depends on the first input. </a:t>
            </a:r>
          </a:p>
          <a:p>
            <a:pPr>
              <a:lnSpc>
                <a:spcPct val="90000"/>
              </a:lnSpc>
            </a:pPr>
            <a:r>
              <a:rPr lang="en-US" sz="2000">
                <a:latin typeface="Times New Roman" pitchFamily="18" charset="0"/>
              </a:rPr>
              <a:t>In case of encryption, the second input - plaintext - is a binary string – sequence of 0’s and 1’s. You can assume that plaintext string's length is equal to public key sequence length and the maximal length of the string is 16 bits. </a:t>
            </a:r>
          </a:p>
          <a:p>
            <a:pPr>
              <a:lnSpc>
                <a:spcPct val="90000"/>
              </a:lnSpc>
            </a:pPr>
            <a:r>
              <a:rPr lang="en-US" sz="2000">
                <a:latin typeface="Times New Roman" pitchFamily="18" charset="0"/>
              </a:rPr>
              <a:t>In case of decryption, the second input - ciphertext - is a decimal number. </a:t>
            </a:r>
          </a:p>
          <a:p>
            <a:pPr>
              <a:lnSpc>
                <a:spcPct val="90000"/>
              </a:lnSpc>
            </a:pPr>
            <a:r>
              <a:rPr lang="en-US" sz="2000">
                <a:latin typeface="Times New Roman" pitchFamily="18" charset="0"/>
              </a:rPr>
              <a:t>Your program should generate the private key and the public key based on the knapsack cryptosystem algorithm. </a:t>
            </a:r>
          </a:p>
          <a:p>
            <a:pPr>
              <a:lnSpc>
                <a:spcPct val="90000"/>
              </a:lnSpc>
            </a:pPr>
            <a:r>
              <a:rPr lang="en-US" sz="2000">
                <a:latin typeface="Times New Roman" pitchFamily="18" charset="0"/>
              </a:rPr>
              <a:t>Your program should output the private and public keys as well as encrypted or decrypted message accordingly. Also, print all intermediate important results to test your program for correctness.</a:t>
            </a:r>
          </a:p>
          <a:p>
            <a:pPr>
              <a:lnSpc>
                <a:spcPct val="90000"/>
              </a:lnSpc>
            </a:pPr>
            <a:endParaRPr 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0"/>
            <a:ext cx="8610600" cy="1420813"/>
          </a:xfrm>
        </p:spPr>
        <p:txBody>
          <a:bodyPr/>
          <a:lstStyle/>
          <a:p>
            <a:pPr algn="ctr"/>
            <a:r>
              <a:rPr lang="en-US" sz="2800" b="1" dirty="0" smtClean="0"/>
              <a:t>PART II: </a:t>
            </a:r>
            <a:r>
              <a:rPr lang="en-US" sz="2800" b="1" dirty="0" err="1" smtClean="0"/>
              <a:t>Ciphertext</a:t>
            </a:r>
            <a:r>
              <a:rPr lang="en-US" sz="2800" b="1" dirty="0" smtClean="0"/>
              <a:t> </a:t>
            </a:r>
            <a:r>
              <a:rPr lang="en-US" sz="2800" b="1" dirty="0"/>
              <a:t>Only Cryptanalytic Attack on </a:t>
            </a:r>
            <a:r>
              <a:rPr lang="en-US" sz="2800" b="1" dirty="0" err="1"/>
              <a:t>Merkle</a:t>
            </a:r>
            <a:r>
              <a:rPr lang="en-US" sz="2800" b="1" dirty="0"/>
              <a:t>-Hellman Knapsack: Dynamic Programming Algorithm </a:t>
            </a:r>
            <a:endParaRPr lang="en-US" sz="2900" b="1" dirty="0"/>
          </a:p>
        </p:txBody>
      </p:sp>
      <p:sp>
        <p:nvSpPr>
          <p:cNvPr id="51203" name="Rectangle 3"/>
          <p:cNvSpPr>
            <a:spLocks noGrp="1" noChangeArrowheads="1"/>
          </p:cNvSpPr>
          <p:nvPr>
            <p:ph type="body" idx="1"/>
          </p:nvPr>
        </p:nvSpPr>
        <p:spPr>
          <a:xfrm>
            <a:off x="685800" y="1600200"/>
            <a:ext cx="8153400" cy="4953000"/>
          </a:xfrm>
        </p:spPr>
        <p:txBody>
          <a:bodyPr/>
          <a:lstStyle/>
          <a:p>
            <a:pPr>
              <a:lnSpc>
                <a:spcPct val="80000"/>
              </a:lnSpc>
            </a:pPr>
            <a:r>
              <a:rPr lang="en-US" sz="2000" b="1" i="1">
                <a:latin typeface="Times New Roman" pitchFamily="18" charset="0"/>
              </a:rPr>
              <a:t>Input:</a:t>
            </a:r>
            <a:r>
              <a:rPr lang="en-US" sz="2000"/>
              <a:t>        </a:t>
            </a:r>
            <a:r>
              <a:rPr lang="en-US" sz="2000" i="1">
                <a:latin typeface="Times New Roman" pitchFamily="18" charset="0"/>
              </a:rPr>
              <a:t>B</a:t>
            </a:r>
            <a:r>
              <a:rPr lang="en-US" sz="2000">
                <a:latin typeface="Times New Roman" pitchFamily="18" charset="0"/>
              </a:rPr>
              <a:t>={b</a:t>
            </a:r>
            <a:r>
              <a:rPr lang="en-US" sz="2000" baseline="-25000">
                <a:latin typeface="Times New Roman" pitchFamily="18" charset="0"/>
              </a:rPr>
              <a:t>1</a:t>
            </a:r>
            <a:r>
              <a:rPr lang="en-US" sz="2000">
                <a:latin typeface="Times New Roman" pitchFamily="18" charset="0"/>
              </a:rPr>
              <a:t>, b</a:t>
            </a:r>
            <a:r>
              <a:rPr lang="en-US" sz="2000" baseline="-25000">
                <a:latin typeface="Times New Roman" pitchFamily="18" charset="0"/>
              </a:rPr>
              <a:t>2</a:t>
            </a:r>
            <a:r>
              <a:rPr lang="en-US" sz="2000">
                <a:latin typeface="Times New Roman" pitchFamily="18" charset="0"/>
              </a:rPr>
              <a:t>, … b</a:t>
            </a:r>
            <a:r>
              <a:rPr lang="en-US" sz="2000" baseline="-25000">
                <a:latin typeface="Times New Roman" pitchFamily="18" charset="0"/>
              </a:rPr>
              <a:t>n</a:t>
            </a:r>
            <a:r>
              <a:rPr lang="en-US" sz="2000">
                <a:latin typeface="Times New Roman" pitchFamily="18" charset="0"/>
              </a:rPr>
              <a:t>} – public key, </a:t>
            </a:r>
            <a:r>
              <a:rPr lang="en-US" sz="2000" i="1">
                <a:latin typeface="Times New Roman" pitchFamily="18" charset="0"/>
              </a:rPr>
              <a:t>C - </a:t>
            </a:r>
            <a:r>
              <a:rPr lang="en-US" sz="2000">
                <a:latin typeface="Times New Roman" pitchFamily="18" charset="0"/>
              </a:rPr>
              <a:t>ciphertext</a:t>
            </a:r>
          </a:p>
          <a:p>
            <a:pPr>
              <a:lnSpc>
                <a:spcPct val="80000"/>
              </a:lnSpc>
            </a:pPr>
            <a:r>
              <a:rPr lang="en-US" sz="2000" b="1" i="1">
                <a:latin typeface="Times New Roman" pitchFamily="18" charset="0"/>
              </a:rPr>
              <a:t>Output:</a:t>
            </a:r>
            <a:r>
              <a:rPr lang="en-US" sz="2000">
                <a:latin typeface="Times New Roman" pitchFamily="18" charset="0"/>
              </a:rPr>
              <a:t>      The binary array P – plaintext</a:t>
            </a:r>
          </a:p>
          <a:p>
            <a:pPr>
              <a:lnSpc>
                <a:spcPct val="80000"/>
              </a:lnSpc>
            </a:pPr>
            <a:r>
              <a:rPr lang="en-US" sz="2000" b="1" i="1">
                <a:latin typeface="Times New Roman" pitchFamily="18" charset="0"/>
              </a:rPr>
              <a:t>Algorithm:  </a:t>
            </a:r>
            <a:r>
              <a:rPr lang="en-US" sz="2000">
                <a:latin typeface="Times New Roman" pitchFamily="18" charset="0"/>
              </a:rPr>
              <a:t>Let </a:t>
            </a:r>
            <a:r>
              <a:rPr lang="en-US" sz="2000" i="1">
                <a:latin typeface="Times New Roman" pitchFamily="18" charset="0"/>
              </a:rPr>
              <a:t>Q</a:t>
            </a:r>
            <a:r>
              <a:rPr lang="en-US" sz="2000">
                <a:latin typeface="Times New Roman" pitchFamily="18" charset="0"/>
              </a:rPr>
              <a:t>[</a:t>
            </a:r>
            <a:r>
              <a:rPr lang="en-US" sz="2000" i="1">
                <a:latin typeface="Times New Roman" pitchFamily="18" charset="0"/>
              </a:rPr>
              <a:t>i</a:t>
            </a:r>
            <a:r>
              <a:rPr lang="en-US" sz="2000">
                <a:latin typeface="Times New Roman" pitchFamily="18" charset="0"/>
              </a:rPr>
              <a:t>, </a:t>
            </a:r>
            <a:r>
              <a:rPr lang="en-US" sz="2000" i="1">
                <a:latin typeface="Times New Roman" pitchFamily="18" charset="0"/>
              </a:rPr>
              <a:t>j</a:t>
            </a:r>
            <a:r>
              <a:rPr lang="en-US" sz="2000">
                <a:latin typeface="Times New Roman" pitchFamily="18" charset="0"/>
              </a:rPr>
              <a:t>] be TRUE if there is a subset of first </a:t>
            </a:r>
            <a:r>
              <a:rPr lang="en-US" sz="2000" i="1">
                <a:latin typeface="Times New Roman" pitchFamily="18" charset="0"/>
              </a:rPr>
              <a:t>i </a:t>
            </a:r>
            <a:r>
              <a:rPr lang="en-US" sz="2000">
                <a:latin typeface="Times New Roman" pitchFamily="18" charset="0"/>
              </a:rPr>
              <a:t>elements of </a:t>
            </a:r>
            <a:r>
              <a:rPr lang="en-US" sz="2000" i="1">
                <a:latin typeface="Times New Roman" pitchFamily="18" charset="0"/>
              </a:rPr>
              <a:t>B</a:t>
            </a:r>
          </a:p>
          <a:p>
            <a:pPr>
              <a:lnSpc>
                <a:spcPct val="80000"/>
              </a:lnSpc>
              <a:buFont typeface="Wingdings" pitchFamily="2" charset="2"/>
              <a:buNone/>
            </a:pPr>
            <a:r>
              <a:rPr lang="en-US" sz="2000">
                <a:latin typeface="Times New Roman" pitchFamily="18" charset="0"/>
              </a:rPr>
              <a:t>                          that sums to </a:t>
            </a:r>
            <a:r>
              <a:rPr lang="en-US" sz="2000" i="1">
                <a:latin typeface="Times New Roman" pitchFamily="18" charset="0"/>
              </a:rPr>
              <a:t>j</a:t>
            </a:r>
            <a:r>
              <a:rPr lang="en-US" sz="2000">
                <a:latin typeface="Times New Roman" pitchFamily="18" charset="0"/>
              </a:rPr>
              <a:t>, 0 ≤ i ≤ </a:t>
            </a:r>
            <a:r>
              <a:rPr lang="en-US" sz="2000" i="1">
                <a:latin typeface="Times New Roman" pitchFamily="18" charset="0"/>
              </a:rPr>
              <a:t>n</a:t>
            </a:r>
            <a:r>
              <a:rPr lang="en-US" sz="2000">
                <a:latin typeface="Times New Roman" pitchFamily="18" charset="0"/>
              </a:rPr>
              <a:t> , 0 ≤ j ≤ </a:t>
            </a:r>
            <a:r>
              <a:rPr lang="en-US" sz="2000" i="1">
                <a:latin typeface="Times New Roman" pitchFamily="18" charset="0"/>
              </a:rPr>
              <a:t>C</a:t>
            </a:r>
          </a:p>
          <a:p>
            <a:pPr>
              <a:lnSpc>
                <a:spcPct val="80000"/>
              </a:lnSpc>
              <a:buFont typeface="Wingdings" pitchFamily="2" charset="2"/>
              <a:buNone/>
            </a:pPr>
            <a:r>
              <a:rPr lang="en-US" sz="2000" b="1" i="1">
                <a:latin typeface="Times New Roman" pitchFamily="18" charset="0"/>
              </a:rPr>
              <a:t>Step 1: Computation of P </a:t>
            </a:r>
          </a:p>
          <a:p>
            <a:pPr>
              <a:lnSpc>
                <a:spcPct val="80000"/>
              </a:lnSpc>
              <a:buFont typeface="Wingdings" pitchFamily="2" charset="2"/>
              <a:buNone/>
            </a:pPr>
            <a:endParaRPr lang="en-US" sz="2000">
              <a:latin typeface="Times New Roman" pitchFamily="18" charset="0"/>
            </a:endParaRPr>
          </a:p>
          <a:p>
            <a:pPr>
              <a:lnSpc>
                <a:spcPct val="80000"/>
              </a:lnSpc>
              <a:buFont typeface="Wingdings" pitchFamily="2" charset="2"/>
              <a:buNone/>
            </a:pPr>
            <a:r>
              <a:rPr lang="en-US" sz="2000">
                <a:latin typeface="Times New Roman" pitchFamily="18" charset="0"/>
              </a:rPr>
              <a:t>	 </a:t>
            </a:r>
            <a:r>
              <a:rPr lang="en-US" sz="2300" i="1">
                <a:latin typeface="Times New Roman" pitchFamily="18" charset="0"/>
              </a:rPr>
              <a:t>Q</a:t>
            </a:r>
            <a:r>
              <a:rPr lang="en-US" sz="2300">
                <a:latin typeface="Times New Roman" pitchFamily="18" charset="0"/>
              </a:rPr>
              <a:t>[0][0] </a:t>
            </a:r>
            <a:r>
              <a:rPr lang="en-US" sz="2300">
                <a:latin typeface="Times New Roman" pitchFamily="18" charset="0"/>
                <a:sym typeface="Symbol" pitchFamily="18" charset="2"/>
              </a:rPr>
              <a:t> TRUE</a:t>
            </a:r>
          </a:p>
          <a:p>
            <a:pPr lvl="1">
              <a:lnSpc>
                <a:spcPct val="80000"/>
              </a:lnSpc>
              <a:buFont typeface="Wingdings" pitchFamily="2" charset="2"/>
              <a:buNone/>
            </a:pPr>
            <a:r>
              <a:rPr lang="en-US" sz="2400">
                <a:latin typeface="Times New Roman" pitchFamily="18" charset="0"/>
                <a:sym typeface="Symbol" pitchFamily="18" charset="2"/>
              </a:rPr>
              <a:t>f</a:t>
            </a:r>
            <a:r>
              <a:rPr lang="en-US" sz="2400">
                <a:latin typeface="Times New Roman" pitchFamily="18" charset="0"/>
              </a:rPr>
              <a:t>or </a:t>
            </a:r>
            <a:r>
              <a:rPr lang="en-US" sz="2400" i="1">
                <a:latin typeface="Times New Roman" pitchFamily="18" charset="0"/>
              </a:rPr>
              <a:t>j</a:t>
            </a:r>
            <a:r>
              <a:rPr lang="en-US" sz="2400">
                <a:latin typeface="Times New Roman" pitchFamily="18" charset="0"/>
              </a:rPr>
              <a:t> = 1 to  </a:t>
            </a:r>
            <a:r>
              <a:rPr lang="en-US" sz="2400" i="1">
                <a:latin typeface="Times New Roman" pitchFamily="18" charset="0"/>
              </a:rPr>
              <a:t>C</a:t>
            </a:r>
            <a:r>
              <a:rPr lang="en-US" sz="2400">
                <a:latin typeface="Times New Roman" pitchFamily="18" charset="0"/>
              </a:rPr>
              <a:t> do: </a:t>
            </a:r>
            <a:r>
              <a:rPr lang="en-US" sz="2400" i="1">
                <a:latin typeface="Times New Roman" pitchFamily="18" charset="0"/>
              </a:rPr>
              <a:t>Q</a:t>
            </a:r>
            <a:r>
              <a:rPr lang="en-US" sz="2400">
                <a:latin typeface="Times New Roman" pitchFamily="18" charset="0"/>
              </a:rPr>
              <a:t>[0][</a:t>
            </a:r>
            <a:r>
              <a:rPr lang="en-US" sz="2400" i="1">
                <a:latin typeface="Times New Roman" pitchFamily="18" charset="0"/>
              </a:rPr>
              <a:t>j</a:t>
            </a:r>
            <a:r>
              <a:rPr lang="en-US" sz="2400">
                <a:latin typeface="Times New Roman" pitchFamily="18" charset="0"/>
              </a:rPr>
              <a:t>] </a:t>
            </a:r>
            <a:r>
              <a:rPr lang="en-US" sz="2400">
                <a:latin typeface="Times New Roman" pitchFamily="18" charset="0"/>
                <a:sym typeface="Symbol" pitchFamily="18" charset="2"/>
              </a:rPr>
              <a:t> </a:t>
            </a:r>
            <a:r>
              <a:rPr lang="en-US" sz="2400">
                <a:latin typeface="Times New Roman" pitchFamily="18" charset="0"/>
              </a:rPr>
              <a:t>FALSE </a:t>
            </a:r>
          </a:p>
          <a:p>
            <a:pPr lvl="1">
              <a:lnSpc>
                <a:spcPct val="80000"/>
              </a:lnSpc>
              <a:buFont typeface="Wingdings" pitchFamily="2" charset="2"/>
              <a:buNone/>
            </a:pPr>
            <a:r>
              <a:rPr lang="en-US" sz="2400">
                <a:latin typeface="Times New Roman" pitchFamily="18" charset="0"/>
              </a:rPr>
              <a:t>for </a:t>
            </a:r>
            <a:r>
              <a:rPr lang="en-US" sz="2400" i="1">
                <a:latin typeface="Times New Roman" pitchFamily="18" charset="0"/>
              </a:rPr>
              <a:t>i</a:t>
            </a:r>
            <a:r>
              <a:rPr lang="en-US" sz="2400">
                <a:latin typeface="Times New Roman" pitchFamily="18" charset="0"/>
              </a:rPr>
              <a:t> = 1 to </a:t>
            </a:r>
            <a:r>
              <a:rPr lang="en-US" sz="2400" i="1">
                <a:latin typeface="Times New Roman" pitchFamily="18" charset="0"/>
              </a:rPr>
              <a:t>n</a:t>
            </a:r>
            <a:r>
              <a:rPr lang="en-US" sz="2400">
                <a:latin typeface="Times New Roman" pitchFamily="18" charset="0"/>
              </a:rPr>
              <a:t> do:</a:t>
            </a:r>
          </a:p>
          <a:p>
            <a:pPr lvl="1">
              <a:lnSpc>
                <a:spcPct val="80000"/>
              </a:lnSpc>
              <a:buFont typeface="Wingdings" pitchFamily="2" charset="2"/>
              <a:buNone/>
            </a:pPr>
            <a:r>
              <a:rPr lang="en-US" sz="2400">
                <a:latin typeface="Times New Roman" pitchFamily="18" charset="0"/>
              </a:rPr>
              <a:t>	for </a:t>
            </a:r>
            <a:r>
              <a:rPr lang="en-US" sz="2400" i="1">
                <a:latin typeface="Times New Roman" pitchFamily="18" charset="0"/>
              </a:rPr>
              <a:t>j</a:t>
            </a:r>
            <a:r>
              <a:rPr lang="en-US" sz="2400">
                <a:latin typeface="Times New Roman" pitchFamily="18" charset="0"/>
              </a:rPr>
              <a:t> = 0 to </a:t>
            </a:r>
            <a:r>
              <a:rPr lang="en-US" sz="2400" i="1">
                <a:latin typeface="Times New Roman" pitchFamily="18" charset="0"/>
              </a:rPr>
              <a:t>C</a:t>
            </a:r>
            <a:r>
              <a:rPr lang="en-US" sz="2400">
                <a:latin typeface="Times New Roman" pitchFamily="18" charset="0"/>
              </a:rPr>
              <a:t> do:		</a:t>
            </a:r>
          </a:p>
          <a:p>
            <a:pPr lvl="1">
              <a:lnSpc>
                <a:spcPct val="80000"/>
              </a:lnSpc>
              <a:buFont typeface="Wingdings" pitchFamily="2" charset="2"/>
              <a:buNone/>
            </a:pPr>
            <a:r>
              <a:rPr lang="en-US" sz="2400">
                <a:latin typeface="Times New Roman" pitchFamily="18" charset="0"/>
              </a:rPr>
              <a:t>		if (</a:t>
            </a:r>
            <a:r>
              <a:rPr lang="en-US" sz="2400" i="1">
                <a:latin typeface="Times New Roman" pitchFamily="18" charset="0"/>
              </a:rPr>
              <a:t>j</a:t>
            </a:r>
            <a:r>
              <a:rPr lang="en-US" sz="2400">
                <a:latin typeface="Times New Roman" pitchFamily="18" charset="0"/>
              </a:rPr>
              <a:t> – </a:t>
            </a:r>
            <a:r>
              <a:rPr lang="en-US" sz="2400" i="1">
                <a:latin typeface="Times New Roman" pitchFamily="18" charset="0"/>
              </a:rPr>
              <a:t>B</a:t>
            </a:r>
            <a:r>
              <a:rPr lang="en-US" sz="2400">
                <a:latin typeface="Times New Roman" pitchFamily="18" charset="0"/>
              </a:rPr>
              <a:t>[</a:t>
            </a:r>
            <a:r>
              <a:rPr lang="en-US" sz="2400" i="1">
                <a:latin typeface="Times New Roman" pitchFamily="18" charset="0"/>
              </a:rPr>
              <a:t>i</a:t>
            </a:r>
            <a:r>
              <a:rPr lang="en-US" sz="2400">
                <a:latin typeface="Times New Roman" pitchFamily="18" charset="0"/>
              </a:rPr>
              <a:t>]  &lt; 0): Q[</a:t>
            </a:r>
            <a:r>
              <a:rPr lang="en-US" sz="2400" i="1">
                <a:latin typeface="Times New Roman" pitchFamily="18" charset="0"/>
              </a:rPr>
              <a:t>i</a:t>
            </a:r>
            <a:r>
              <a:rPr lang="en-US" sz="2400">
                <a:latin typeface="Times New Roman" pitchFamily="18" charset="0"/>
              </a:rPr>
              <a:t>][</a:t>
            </a:r>
            <a:r>
              <a:rPr lang="en-US" sz="2400" i="1">
                <a:latin typeface="Times New Roman" pitchFamily="18" charset="0"/>
              </a:rPr>
              <a:t>j</a:t>
            </a:r>
            <a:r>
              <a:rPr lang="en-US" sz="2400">
                <a:latin typeface="Times New Roman" pitchFamily="18" charset="0"/>
              </a:rPr>
              <a:t>] = Q[</a:t>
            </a:r>
            <a:r>
              <a:rPr lang="en-US" sz="2400" i="1">
                <a:latin typeface="Times New Roman" pitchFamily="18" charset="0"/>
              </a:rPr>
              <a:t>i</a:t>
            </a:r>
            <a:r>
              <a:rPr lang="en-US" sz="2400">
                <a:latin typeface="Times New Roman" pitchFamily="18" charset="0"/>
              </a:rPr>
              <a:t>-1][</a:t>
            </a:r>
            <a:r>
              <a:rPr lang="en-US" sz="2400" i="1">
                <a:latin typeface="Times New Roman" pitchFamily="18" charset="0"/>
              </a:rPr>
              <a:t>j</a:t>
            </a:r>
            <a:r>
              <a:rPr lang="en-US" sz="2400">
                <a:latin typeface="Times New Roman" pitchFamily="18" charset="0"/>
              </a:rPr>
              <a:t>]</a:t>
            </a:r>
          </a:p>
          <a:p>
            <a:pPr lvl="1">
              <a:lnSpc>
                <a:spcPct val="80000"/>
              </a:lnSpc>
              <a:buFont typeface="Wingdings" pitchFamily="2" charset="2"/>
              <a:buNone/>
            </a:pPr>
            <a:r>
              <a:rPr lang="en-US" sz="2400">
                <a:latin typeface="Times New Roman" pitchFamily="18" charset="0"/>
              </a:rPr>
              <a:t>		</a:t>
            </a:r>
          </a:p>
          <a:p>
            <a:pPr lvl="1">
              <a:lnSpc>
                <a:spcPct val="80000"/>
              </a:lnSpc>
              <a:buFont typeface="Wingdings" pitchFamily="2" charset="2"/>
              <a:buNone/>
            </a:pPr>
            <a:r>
              <a:rPr lang="en-US" sz="2400">
                <a:latin typeface="Times New Roman" pitchFamily="18" charset="0"/>
              </a:rPr>
              <a:t>       else: Q[</a:t>
            </a:r>
            <a:r>
              <a:rPr lang="en-US" sz="2400" i="1">
                <a:latin typeface="Times New Roman" pitchFamily="18" charset="0"/>
              </a:rPr>
              <a:t>i</a:t>
            </a:r>
            <a:r>
              <a:rPr lang="en-US" sz="2400">
                <a:latin typeface="Times New Roman" pitchFamily="18" charset="0"/>
              </a:rPr>
              <a:t>][</a:t>
            </a:r>
            <a:r>
              <a:rPr lang="en-US" sz="2400" i="1">
                <a:latin typeface="Times New Roman" pitchFamily="18" charset="0"/>
              </a:rPr>
              <a:t>j</a:t>
            </a:r>
            <a:r>
              <a:rPr lang="en-US" sz="2400">
                <a:latin typeface="Times New Roman" pitchFamily="18" charset="0"/>
              </a:rPr>
              <a:t>] =  Q[</a:t>
            </a:r>
            <a:r>
              <a:rPr lang="en-US" sz="2400" i="1">
                <a:latin typeface="Times New Roman" pitchFamily="18" charset="0"/>
              </a:rPr>
              <a:t>i</a:t>
            </a:r>
            <a:r>
              <a:rPr lang="en-US" sz="2400">
                <a:latin typeface="Times New Roman" pitchFamily="18" charset="0"/>
              </a:rPr>
              <a:t>-1][</a:t>
            </a:r>
            <a:r>
              <a:rPr lang="en-US" sz="2400" i="1">
                <a:latin typeface="Times New Roman" pitchFamily="18" charset="0"/>
              </a:rPr>
              <a:t>j</a:t>
            </a:r>
            <a:r>
              <a:rPr lang="en-US" sz="2400">
                <a:latin typeface="Times New Roman" pitchFamily="18" charset="0"/>
              </a:rPr>
              <a:t>-B[</a:t>
            </a:r>
            <a:r>
              <a:rPr lang="en-US" sz="2400" i="1">
                <a:latin typeface="Times New Roman" pitchFamily="18" charset="0"/>
              </a:rPr>
              <a:t>i</a:t>
            </a:r>
            <a:r>
              <a:rPr lang="en-US" sz="2400">
                <a:latin typeface="Times New Roman" pitchFamily="18" charset="0"/>
              </a:rPr>
              <a:t>]]  </a:t>
            </a:r>
            <a:r>
              <a:rPr lang="en-US" sz="2400" i="1">
                <a:latin typeface="Times New Roman" pitchFamily="18" charset="0"/>
              </a:rPr>
              <a:t>or</a:t>
            </a:r>
            <a:r>
              <a:rPr lang="en-US" sz="2400">
                <a:latin typeface="Times New Roman" pitchFamily="18" charset="0"/>
              </a:rPr>
              <a:t>  Q[</a:t>
            </a:r>
            <a:r>
              <a:rPr lang="en-US" sz="2400" i="1">
                <a:latin typeface="Times New Roman" pitchFamily="18" charset="0"/>
              </a:rPr>
              <a:t>i</a:t>
            </a:r>
            <a:r>
              <a:rPr lang="en-US" sz="2400">
                <a:latin typeface="Times New Roman" pitchFamily="18" charset="0"/>
              </a:rPr>
              <a:t>-1][</a:t>
            </a:r>
            <a:r>
              <a:rPr lang="en-US" sz="2400" i="1">
                <a:latin typeface="Times New Roman" pitchFamily="18" charset="0"/>
              </a:rPr>
              <a:t>j</a:t>
            </a:r>
            <a:r>
              <a:rPr lang="en-US" sz="2400">
                <a:latin typeface="Times New Roman" pitchFamily="18" charset="0"/>
              </a:rPr>
              <a:t>]</a:t>
            </a:r>
          </a:p>
          <a:p>
            <a:pPr lvl="1">
              <a:lnSpc>
                <a:spcPct val="80000"/>
              </a:lnSpc>
              <a:buFont typeface="Wingdings" pitchFamily="2" charset="2"/>
              <a:buNone/>
            </a:pPr>
            <a:r>
              <a:rPr lang="en-US" sz="2000">
                <a:latin typeface="Times New Roman" pitchFamily="18" charset="0"/>
              </a:rPr>
              <a:t>	</a:t>
            </a:r>
          </a:p>
          <a:p>
            <a:pPr>
              <a:lnSpc>
                <a:spcPct val="80000"/>
              </a:lnSpc>
              <a:buFont typeface="Wingdings" pitchFamily="2" charset="2"/>
              <a:buNone/>
            </a:pPr>
            <a:endParaRPr lang="en-US" sz="2000">
              <a:latin typeface="Times New Roman" pitchFamily="18" charset="0"/>
            </a:endParaRPr>
          </a:p>
          <a:p>
            <a:pPr>
              <a:lnSpc>
                <a:spcPct val="80000"/>
              </a:lnSpc>
              <a:buFont typeface="Wingdings" pitchFamily="2" charset="2"/>
              <a:buNone/>
            </a:pPr>
            <a:endParaRPr lang="en-US" sz="1800" b="1" i="1">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en-US"/>
              <a:t>Step 2: Backtracking</a:t>
            </a:r>
          </a:p>
        </p:txBody>
      </p:sp>
      <p:sp>
        <p:nvSpPr>
          <p:cNvPr id="55299" name="Rectangle 3"/>
          <p:cNvSpPr>
            <a:spLocks noGrp="1" noChangeArrowheads="1"/>
          </p:cNvSpPr>
          <p:nvPr>
            <p:ph type="body" idx="1"/>
          </p:nvPr>
        </p:nvSpPr>
        <p:spPr>
          <a:xfrm>
            <a:off x="914400" y="1600200"/>
            <a:ext cx="7924800" cy="4953000"/>
          </a:xfrm>
        </p:spPr>
        <p:txBody>
          <a:bodyPr/>
          <a:lstStyle/>
          <a:p>
            <a:pPr>
              <a:lnSpc>
                <a:spcPct val="80000"/>
              </a:lnSpc>
              <a:buFont typeface="Wingdings" pitchFamily="2" charset="2"/>
              <a:buNone/>
            </a:pPr>
            <a:r>
              <a:rPr lang="en-US" sz="2400">
                <a:latin typeface="Times New Roman" pitchFamily="18" charset="0"/>
              </a:rPr>
              <a:t>Let </a:t>
            </a:r>
            <a:r>
              <a:rPr lang="en-US" sz="2400" i="1">
                <a:latin typeface="Times New Roman" pitchFamily="18" charset="0"/>
              </a:rPr>
              <a:t>P</a:t>
            </a:r>
            <a:r>
              <a:rPr lang="en-US" sz="2400">
                <a:latin typeface="Times New Roman" pitchFamily="18" charset="0"/>
              </a:rPr>
              <a:t> be an array of </a:t>
            </a:r>
            <a:r>
              <a:rPr lang="en-US" sz="2400" i="1">
                <a:latin typeface="Times New Roman" pitchFamily="18" charset="0"/>
              </a:rPr>
              <a:t>n</a:t>
            </a:r>
            <a:r>
              <a:rPr lang="en-US" sz="2400">
                <a:latin typeface="Times New Roman" pitchFamily="18" charset="0"/>
              </a:rPr>
              <a:t> + 1 elements initialized to 0 </a:t>
            </a:r>
          </a:p>
          <a:p>
            <a:pPr>
              <a:lnSpc>
                <a:spcPct val="80000"/>
              </a:lnSpc>
              <a:buFont typeface="Wingdings" pitchFamily="2" charset="2"/>
              <a:buNone/>
            </a:pPr>
            <a:r>
              <a:rPr lang="en-US" sz="2400" i="1">
                <a:latin typeface="Times New Roman" pitchFamily="18" charset="0"/>
              </a:rPr>
              <a:t>i</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a:t>
            </a:r>
            <a:r>
              <a:rPr lang="en-US" sz="2400" i="1">
                <a:latin typeface="Times New Roman" pitchFamily="18" charset="0"/>
              </a:rPr>
              <a:t>n</a:t>
            </a:r>
            <a:r>
              <a:rPr lang="en-US" sz="2400">
                <a:latin typeface="Times New Roman" pitchFamily="18" charset="0"/>
              </a:rPr>
              <a:t>, </a:t>
            </a:r>
            <a:r>
              <a:rPr lang="en-US" sz="2400" i="1">
                <a:latin typeface="Times New Roman" pitchFamily="18" charset="0"/>
              </a:rPr>
              <a:t>j</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a:t>
            </a:r>
            <a:r>
              <a:rPr lang="en-US" sz="2400" i="1">
                <a:latin typeface="Times New Roman" pitchFamily="18" charset="0"/>
              </a:rPr>
              <a:t>C</a:t>
            </a:r>
          </a:p>
          <a:p>
            <a:pPr>
              <a:lnSpc>
                <a:spcPct val="80000"/>
              </a:lnSpc>
              <a:buFont typeface="Wingdings" pitchFamily="2" charset="2"/>
              <a:buNone/>
            </a:pPr>
            <a:r>
              <a:rPr lang="en-US" sz="2400">
                <a:latin typeface="Times New Roman" pitchFamily="18" charset="0"/>
              </a:rPr>
              <a:t>while i &gt; 0:</a:t>
            </a:r>
          </a:p>
          <a:p>
            <a:pPr>
              <a:lnSpc>
                <a:spcPct val="80000"/>
              </a:lnSpc>
              <a:buFont typeface="Wingdings" pitchFamily="2" charset="2"/>
              <a:buNone/>
            </a:pPr>
            <a:r>
              <a:rPr lang="en-US" sz="2400">
                <a:latin typeface="Times New Roman" pitchFamily="18" charset="0"/>
              </a:rPr>
              <a:t>	if (j – </a:t>
            </a:r>
            <a:r>
              <a:rPr lang="en-US" sz="2400" i="1">
                <a:latin typeface="Times New Roman" pitchFamily="18" charset="0"/>
              </a:rPr>
              <a:t>B</a:t>
            </a:r>
            <a:r>
              <a:rPr lang="en-US" sz="2400">
                <a:latin typeface="Times New Roman" pitchFamily="18" charset="0"/>
              </a:rPr>
              <a:t>[i]) ≥ 0):</a:t>
            </a:r>
          </a:p>
          <a:p>
            <a:pPr>
              <a:lnSpc>
                <a:spcPct val="80000"/>
              </a:lnSpc>
              <a:buFont typeface="Wingdings" pitchFamily="2" charset="2"/>
              <a:buNone/>
            </a:pPr>
            <a:r>
              <a:rPr lang="en-US" sz="2400">
                <a:latin typeface="Times New Roman" pitchFamily="18" charset="0"/>
              </a:rPr>
              <a:t>	     if  (</a:t>
            </a:r>
            <a:r>
              <a:rPr lang="en-US" sz="2400" i="1">
                <a:latin typeface="Times New Roman" pitchFamily="18" charset="0"/>
              </a:rPr>
              <a:t>Q</a:t>
            </a:r>
            <a:r>
              <a:rPr lang="en-US" sz="2400">
                <a:latin typeface="Times New Roman" pitchFamily="18" charset="0"/>
              </a:rPr>
              <a:t>[i-1][j-</a:t>
            </a:r>
            <a:r>
              <a:rPr lang="en-US" sz="2400" i="1">
                <a:latin typeface="Times New Roman" pitchFamily="18" charset="0"/>
              </a:rPr>
              <a:t>B</a:t>
            </a:r>
            <a:r>
              <a:rPr lang="en-US" sz="2400">
                <a:latin typeface="Times New Roman" pitchFamily="18" charset="0"/>
              </a:rPr>
              <a:t>[i]] is True):</a:t>
            </a:r>
          </a:p>
          <a:p>
            <a:pPr>
              <a:lnSpc>
                <a:spcPct val="80000"/>
              </a:lnSpc>
              <a:buFont typeface="Wingdings" pitchFamily="2" charset="2"/>
              <a:buNone/>
            </a:pPr>
            <a:r>
              <a:rPr lang="en-US" sz="2400">
                <a:latin typeface="Times New Roman" pitchFamily="18" charset="0"/>
              </a:rPr>
              <a:t>		          </a:t>
            </a:r>
            <a:r>
              <a:rPr lang="en-US" sz="2400" i="1">
                <a:latin typeface="Times New Roman" pitchFamily="18" charset="0"/>
              </a:rPr>
              <a:t>P</a:t>
            </a:r>
            <a:r>
              <a:rPr lang="en-US" sz="2400">
                <a:latin typeface="Times New Roman" pitchFamily="18" charset="0"/>
              </a:rPr>
              <a:t>[i] </a:t>
            </a:r>
            <a:r>
              <a:rPr lang="en-US" sz="2400">
                <a:latin typeface="Times New Roman" pitchFamily="18" charset="0"/>
                <a:sym typeface="Symbol" pitchFamily="18" charset="2"/>
              </a:rPr>
              <a:t></a:t>
            </a:r>
            <a:r>
              <a:rPr lang="en-US" sz="2400">
                <a:latin typeface="Times New Roman" pitchFamily="18" charset="0"/>
              </a:rPr>
              <a:t> </a:t>
            </a:r>
            <a:r>
              <a:rPr lang="en-US" sz="2400" i="1">
                <a:latin typeface="Times New Roman" pitchFamily="18" charset="0"/>
              </a:rPr>
              <a:t>P</a:t>
            </a:r>
            <a:r>
              <a:rPr lang="en-US" sz="2400">
                <a:latin typeface="Times New Roman" pitchFamily="18" charset="0"/>
              </a:rPr>
              <a:t>[i] + 1 		          	        </a:t>
            </a:r>
          </a:p>
          <a:p>
            <a:pPr>
              <a:lnSpc>
                <a:spcPct val="80000"/>
              </a:lnSpc>
              <a:buFont typeface="Wingdings" pitchFamily="2" charset="2"/>
              <a:buNone/>
            </a:pPr>
            <a:r>
              <a:rPr lang="en-US" sz="2400">
                <a:latin typeface="Times New Roman" pitchFamily="18" charset="0"/>
              </a:rPr>
              <a:t>		          j </a:t>
            </a:r>
            <a:r>
              <a:rPr lang="en-US" sz="2400">
                <a:latin typeface="Times New Roman" pitchFamily="18" charset="0"/>
                <a:sym typeface="Symbol" pitchFamily="18" charset="2"/>
              </a:rPr>
              <a:t></a:t>
            </a:r>
            <a:r>
              <a:rPr lang="en-US" sz="2400">
                <a:latin typeface="Times New Roman" pitchFamily="18" charset="0"/>
              </a:rPr>
              <a:t> j – </a:t>
            </a:r>
            <a:r>
              <a:rPr lang="en-US" sz="2400" i="1">
                <a:latin typeface="Times New Roman" pitchFamily="18" charset="0"/>
              </a:rPr>
              <a:t>B</a:t>
            </a:r>
            <a:r>
              <a:rPr lang="en-US" sz="2400">
                <a:latin typeface="Times New Roman" pitchFamily="18" charset="0"/>
              </a:rPr>
              <a:t>[i]</a:t>
            </a:r>
          </a:p>
          <a:p>
            <a:pPr>
              <a:lnSpc>
                <a:spcPct val="80000"/>
              </a:lnSpc>
              <a:buFont typeface="Wingdings" pitchFamily="2" charset="2"/>
              <a:buNone/>
            </a:pPr>
            <a:r>
              <a:rPr lang="en-US" sz="2400">
                <a:latin typeface="Times New Roman" pitchFamily="18" charset="0"/>
              </a:rPr>
              <a:t>	     i </a:t>
            </a:r>
            <a:r>
              <a:rPr lang="en-US" sz="2400">
                <a:latin typeface="Times New Roman" pitchFamily="18" charset="0"/>
                <a:sym typeface="Symbol" pitchFamily="18" charset="2"/>
              </a:rPr>
              <a:t></a:t>
            </a:r>
            <a:r>
              <a:rPr lang="en-US" sz="2400">
                <a:latin typeface="Times New Roman" pitchFamily="18" charset="0"/>
              </a:rPr>
              <a:t> i – 1</a:t>
            </a:r>
          </a:p>
          <a:p>
            <a:pPr>
              <a:lnSpc>
                <a:spcPct val="80000"/>
              </a:lnSpc>
              <a:buFont typeface="Wingdings" pitchFamily="2" charset="2"/>
              <a:buNone/>
            </a:pPr>
            <a:endParaRPr lang="en-US" sz="2400">
              <a:latin typeface="Times New Roman" pitchFamily="18" charset="0"/>
            </a:endParaRPr>
          </a:p>
          <a:p>
            <a:pPr>
              <a:lnSpc>
                <a:spcPct val="80000"/>
              </a:lnSpc>
              <a:buFont typeface="Wingdings" pitchFamily="2" charset="2"/>
              <a:buNone/>
            </a:pPr>
            <a:r>
              <a:rPr lang="en-US" sz="2400">
                <a:latin typeface="Times New Roman" pitchFamily="18" charset="0"/>
              </a:rPr>
              <a:t>	else:  i </a:t>
            </a:r>
            <a:r>
              <a:rPr lang="en-US" sz="2400">
                <a:latin typeface="Times New Roman" pitchFamily="18" charset="0"/>
                <a:sym typeface="Symbol" pitchFamily="18" charset="2"/>
              </a:rPr>
              <a:t></a:t>
            </a:r>
            <a:r>
              <a:rPr lang="en-US" sz="2400">
                <a:latin typeface="Times New Roman" pitchFamily="18" charset="0"/>
              </a:rPr>
              <a:t> i – 1</a:t>
            </a:r>
          </a:p>
          <a:p>
            <a:pPr>
              <a:lnSpc>
                <a:spcPct val="80000"/>
              </a:lnSpc>
              <a:buFont typeface="Wingdings" pitchFamily="2" charset="2"/>
              <a:buNone/>
            </a:pPr>
            <a:endParaRPr lang="en-US" sz="2400">
              <a:latin typeface="Times New Roman" pitchFamily="18" charset="0"/>
            </a:endParaRPr>
          </a:p>
          <a:p>
            <a:pPr>
              <a:lnSpc>
                <a:spcPct val="80000"/>
              </a:lnSpc>
              <a:buFont typeface="Wingdings" pitchFamily="2" charset="2"/>
              <a:buNone/>
            </a:pPr>
            <a:r>
              <a:rPr lang="en-US" sz="2400" b="1">
                <a:latin typeface="Times New Roman" pitchFamily="18" charset="0"/>
              </a:rPr>
              <a:t>Output: </a:t>
            </a:r>
            <a:r>
              <a:rPr lang="en-US" sz="2400">
                <a:latin typeface="Times New Roman" pitchFamily="18" charset="0"/>
              </a:rPr>
              <a:t>array</a:t>
            </a:r>
            <a:r>
              <a:rPr lang="en-US" sz="2400" b="1">
                <a:latin typeface="Times New Roman" pitchFamily="18" charset="0"/>
              </a:rPr>
              <a:t> </a:t>
            </a:r>
            <a:r>
              <a:rPr lang="en-US" sz="2400" i="1">
                <a:latin typeface="Times New Roman" pitchFamily="18" charset="0"/>
              </a:rPr>
              <a:t>P, </a:t>
            </a:r>
            <a:r>
              <a:rPr lang="en-US" sz="2400">
                <a:latin typeface="Times New Roman" pitchFamily="18" charset="0"/>
              </a:rPr>
              <a:t>elements of </a:t>
            </a:r>
            <a:r>
              <a:rPr lang="en-US" sz="2400" i="1">
                <a:latin typeface="Times New Roman" pitchFamily="18" charset="0"/>
              </a:rPr>
              <a:t>P</a:t>
            </a:r>
            <a:r>
              <a:rPr lang="en-US" sz="2400">
                <a:latin typeface="Times New Roman" pitchFamily="18" charset="0"/>
              </a:rPr>
              <a:t> that equal to 1 construct a </a:t>
            </a:r>
          </a:p>
          <a:p>
            <a:pPr>
              <a:lnSpc>
                <a:spcPct val="80000"/>
              </a:lnSpc>
              <a:buFont typeface="Wingdings" pitchFamily="2" charset="2"/>
              <a:buNone/>
            </a:pPr>
            <a:r>
              <a:rPr lang="en-US" sz="2400">
                <a:latin typeface="Times New Roman" pitchFamily="18" charset="0"/>
              </a:rPr>
              <a:t>              desired subset of </a:t>
            </a:r>
            <a:r>
              <a:rPr lang="en-US" sz="2400" i="1">
                <a:latin typeface="Times New Roman" pitchFamily="18" charset="0"/>
              </a:rPr>
              <a:t>B</a:t>
            </a:r>
            <a:r>
              <a:rPr lang="en-US" sz="2400">
                <a:latin typeface="Times New Roman" pitchFamily="18" charset="0"/>
              </a:rPr>
              <a:t> that sums to C</a:t>
            </a:r>
          </a:p>
          <a:p>
            <a:pPr>
              <a:lnSpc>
                <a:spcPct val="80000"/>
              </a:lnSpc>
              <a:buFont typeface="Wingdings" pitchFamily="2" charset="2"/>
              <a:buNone/>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3000" y="152400"/>
            <a:ext cx="7543800" cy="1143000"/>
          </a:xfrm>
        </p:spPr>
        <p:txBody>
          <a:bodyPr/>
          <a:lstStyle/>
          <a:p>
            <a:pPr algn="ctr"/>
            <a:r>
              <a:rPr lang="en-US" sz="3800"/>
              <a:t/>
            </a:r>
            <a:br>
              <a:rPr lang="en-US" sz="3800"/>
            </a:br>
            <a:r>
              <a:rPr lang="en-US" sz="3800"/>
              <a:t/>
            </a:r>
            <a:br>
              <a:rPr lang="en-US" sz="3800"/>
            </a:br>
            <a:r>
              <a:rPr lang="en-US" sz="3600"/>
              <a:t>EXAMPLE</a:t>
            </a:r>
            <a:br>
              <a:rPr lang="en-US" sz="3600"/>
            </a:br>
            <a:r>
              <a:rPr lang="en-US" sz="3600"/>
              <a:t>Input: B={1, 4, 5, 2}, C =3</a:t>
            </a:r>
            <a:r>
              <a:rPr lang="en-US" sz="3800"/>
              <a:t/>
            </a:r>
            <a:br>
              <a:rPr lang="en-US" sz="3800"/>
            </a:br>
            <a:r>
              <a:rPr lang="en-US" sz="3800"/>
              <a:t/>
            </a:r>
            <a:br>
              <a:rPr lang="en-US" sz="3800"/>
            </a:br>
            <a:endParaRPr lang="en-US" sz="3800"/>
          </a:p>
        </p:txBody>
      </p:sp>
      <p:sp>
        <p:nvSpPr>
          <p:cNvPr id="53251" name="Rectangle 3"/>
          <p:cNvSpPr>
            <a:spLocks noGrp="1" noChangeArrowheads="1"/>
          </p:cNvSpPr>
          <p:nvPr>
            <p:ph type="body" sz="half" idx="1"/>
          </p:nvPr>
        </p:nvSpPr>
        <p:spPr>
          <a:xfrm>
            <a:off x="914400" y="1676400"/>
            <a:ext cx="7620000" cy="4953000"/>
          </a:xfrm>
        </p:spPr>
        <p:txBody>
          <a:bodyPr/>
          <a:lstStyle/>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1600">
              <a:latin typeface="Times New Roman" pitchFamily="18" charset="0"/>
            </a:endParaRPr>
          </a:p>
          <a:p>
            <a:pPr>
              <a:lnSpc>
                <a:spcPct val="80000"/>
              </a:lnSpc>
              <a:buFont typeface="Wingdings" pitchFamily="2" charset="2"/>
              <a:buNone/>
            </a:pPr>
            <a:endParaRPr lang="en-US" sz="2100">
              <a:latin typeface="Times New Roman" pitchFamily="18" charset="0"/>
            </a:endParaRPr>
          </a:p>
          <a:p>
            <a:pPr>
              <a:lnSpc>
                <a:spcPct val="80000"/>
              </a:lnSpc>
              <a:buFont typeface="Wingdings" pitchFamily="2" charset="2"/>
              <a:buNone/>
            </a:pPr>
            <a:endParaRPr lang="en-US" sz="2100">
              <a:latin typeface="Times New Roman" pitchFamily="18" charset="0"/>
            </a:endParaRPr>
          </a:p>
          <a:p>
            <a:pPr>
              <a:lnSpc>
                <a:spcPct val="80000"/>
              </a:lnSpc>
              <a:buFont typeface="Wingdings" pitchFamily="2" charset="2"/>
              <a:buNone/>
            </a:pPr>
            <a:endParaRPr lang="en-US" sz="2100">
              <a:latin typeface="Times New Roman" pitchFamily="18" charset="0"/>
            </a:endParaRPr>
          </a:p>
          <a:p>
            <a:pPr>
              <a:lnSpc>
                <a:spcPct val="80000"/>
              </a:lnSpc>
              <a:buFont typeface="Wingdings" pitchFamily="2" charset="2"/>
              <a:buNone/>
            </a:pPr>
            <a:r>
              <a:rPr lang="en-US" sz="2100">
                <a:latin typeface="Times New Roman" pitchFamily="18" charset="0"/>
              </a:rPr>
              <a:t>                      </a:t>
            </a:r>
          </a:p>
          <a:p>
            <a:pPr>
              <a:lnSpc>
                <a:spcPct val="80000"/>
              </a:lnSpc>
              <a:buFont typeface="Wingdings" pitchFamily="2" charset="2"/>
              <a:buNone/>
            </a:pPr>
            <a:endParaRPr lang="en-US" sz="2100">
              <a:latin typeface="Times New Roman" pitchFamily="18" charset="0"/>
            </a:endParaRPr>
          </a:p>
          <a:p>
            <a:pPr algn="ctr">
              <a:lnSpc>
                <a:spcPct val="80000"/>
              </a:lnSpc>
              <a:buFont typeface="Wingdings" pitchFamily="2" charset="2"/>
              <a:buNone/>
            </a:pPr>
            <a:r>
              <a:rPr lang="en-US" sz="2100">
                <a:latin typeface="Times New Roman" pitchFamily="18" charset="0"/>
              </a:rPr>
              <a:t>Q[i-1][j-B[i]]  </a:t>
            </a:r>
            <a:r>
              <a:rPr lang="en-US" sz="2300" i="1">
                <a:latin typeface="Times New Roman" pitchFamily="18" charset="0"/>
              </a:rPr>
              <a:t>or</a:t>
            </a:r>
            <a:r>
              <a:rPr lang="en-US" sz="2300">
                <a:latin typeface="Times New Roman" pitchFamily="18" charset="0"/>
              </a:rPr>
              <a:t>  Q[i-1][j]</a:t>
            </a:r>
          </a:p>
        </p:txBody>
      </p:sp>
      <p:graphicFrame>
        <p:nvGraphicFramePr>
          <p:cNvPr id="53371" name="Group 123"/>
          <p:cNvGraphicFramePr>
            <a:graphicFrameLocks noGrp="1"/>
          </p:cNvGraphicFramePr>
          <p:nvPr>
            <p:ph sz="half" idx="2"/>
          </p:nvPr>
        </p:nvGraphicFramePr>
        <p:xfrm>
          <a:off x="914400" y="1676400"/>
          <a:ext cx="7772400" cy="4267200"/>
        </p:xfrm>
        <a:graphic>
          <a:graphicData uri="http://schemas.openxmlformats.org/drawingml/2006/table">
            <a:tbl>
              <a:tblPr/>
              <a:tblGrid>
                <a:gridCol w="1555750"/>
                <a:gridCol w="1552575"/>
                <a:gridCol w="1555750"/>
                <a:gridCol w="1552575"/>
                <a:gridCol w="1555750"/>
              </a:tblGrid>
              <a:tr h="450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j =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j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j =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j =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 i = 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 = 1 </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Element is taken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rgbClr val="FFCCCC"/>
                      </a:fgClr>
                      <a:bgClr>
                        <a:schemeClr val="hlink"/>
                      </a:bgClr>
                    </a:patt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 = 2 </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B[2]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 = 3 </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B[3] =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 = 4 </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B[4] =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TRUE</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Element is taken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90">
                      <a:fgClr>
                        <a:srgbClr val="FFCCCC"/>
                      </a:fgClr>
                      <a:bgClr>
                        <a:schemeClr val="hlink"/>
                      </a:bgClr>
                    </a:patt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a:t>Classical Knapsack Problem</a:t>
            </a:r>
          </a:p>
        </p:txBody>
      </p:sp>
      <p:sp>
        <p:nvSpPr>
          <p:cNvPr id="12291" name="Rectangle 3"/>
          <p:cNvSpPr>
            <a:spLocks noGrp="1" noChangeArrowheads="1"/>
          </p:cNvSpPr>
          <p:nvPr>
            <p:ph type="body" idx="1"/>
          </p:nvPr>
        </p:nvSpPr>
        <p:spPr/>
        <p:txBody>
          <a:bodyPr/>
          <a:lstStyle/>
          <a:p>
            <a:r>
              <a:rPr lang="en-US">
                <a:latin typeface="Times New Roman" pitchFamily="18" charset="0"/>
              </a:rPr>
              <a:t>General 0-1 knapsack problem: given </a:t>
            </a:r>
            <a:r>
              <a:rPr lang="en-US" i="1">
                <a:latin typeface="Times New Roman" pitchFamily="18" charset="0"/>
              </a:rPr>
              <a:t>n </a:t>
            </a:r>
            <a:r>
              <a:rPr lang="en-US">
                <a:latin typeface="Times New Roman" pitchFamily="18" charset="0"/>
              </a:rPr>
              <a:t>items of different values </a:t>
            </a:r>
            <a:r>
              <a:rPr lang="en-US" i="1">
                <a:latin typeface="Times New Roman" pitchFamily="18" charset="0"/>
              </a:rPr>
              <a:t>v</a:t>
            </a:r>
            <a:r>
              <a:rPr lang="en-US" i="1" baseline="-25000">
                <a:latin typeface="Times New Roman" pitchFamily="18" charset="0"/>
              </a:rPr>
              <a:t>i</a:t>
            </a:r>
            <a:r>
              <a:rPr lang="en-US" baseline="-25000">
                <a:latin typeface="Times New Roman" pitchFamily="18" charset="0"/>
              </a:rPr>
              <a:t> </a:t>
            </a:r>
            <a:r>
              <a:rPr lang="en-US">
                <a:latin typeface="Times New Roman" pitchFamily="18" charset="0"/>
              </a:rPr>
              <a:t>and weights </a:t>
            </a:r>
            <a:r>
              <a:rPr lang="en-US" i="1">
                <a:latin typeface="Times New Roman" pitchFamily="18" charset="0"/>
              </a:rPr>
              <a:t>w</a:t>
            </a:r>
            <a:r>
              <a:rPr lang="en-US" i="1" baseline="-25000">
                <a:latin typeface="Times New Roman" pitchFamily="18" charset="0"/>
              </a:rPr>
              <a:t>i</a:t>
            </a:r>
            <a:r>
              <a:rPr lang="en-US">
                <a:latin typeface="Times New Roman" pitchFamily="18" charset="0"/>
              </a:rPr>
              <a:t>, find the most valuable subset of the items while the overall weight does not exceed a given capacity W</a:t>
            </a:r>
          </a:p>
          <a:p>
            <a:endParaRPr lang="en-US">
              <a:latin typeface="Times New Roman" pitchFamily="18" charset="0"/>
            </a:endParaRPr>
          </a:p>
          <a:p>
            <a:endParaRPr lang="en-US">
              <a:latin typeface="Times New Roman" pitchFamily="18" charset="0"/>
            </a:endParaRP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a:t>Subset-Sum Problem</a:t>
            </a:r>
          </a:p>
        </p:txBody>
      </p:sp>
      <p:sp>
        <p:nvSpPr>
          <p:cNvPr id="10243" name="Rectangle 3"/>
          <p:cNvSpPr>
            <a:spLocks noGrp="1" noChangeArrowheads="1"/>
          </p:cNvSpPr>
          <p:nvPr>
            <p:ph type="body" idx="1"/>
          </p:nvPr>
        </p:nvSpPr>
        <p:spPr/>
        <p:txBody>
          <a:bodyPr/>
          <a:lstStyle/>
          <a:p>
            <a:pPr>
              <a:lnSpc>
                <a:spcPct val="90000"/>
              </a:lnSpc>
            </a:pPr>
            <a:r>
              <a:rPr lang="en-US">
                <a:latin typeface="Times New Roman" pitchFamily="18" charset="0"/>
              </a:rPr>
              <a:t>Subset – Sum problem is a special case of knapsack problem when a value of each item is equal to its weight</a:t>
            </a:r>
          </a:p>
          <a:p>
            <a:pPr>
              <a:lnSpc>
                <a:spcPct val="90000"/>
              </a:lnSpc>
            </a:pPr>
            <a:r>
              <a:rPr lang="en-US">
                <a:latin typeface="Times New Roman" pitchFamily="18" charset="0"/>
              </a:rPr>
              <a:t>Input: set of positive integers: </a:t>
            </a:r>
            <a:r>
              <a:rPr lang="en-US" i="1">
                <a:latin typeface="Times New Roman" pitchFamily="18" charset="0"/>
              </a:rPr>
              <a:t>A </a:t>
            </a:r>
            <a:r>
              <a:rPr lang="en-US">
                <a:latin typeface="Times New Roman" pitchFamily="18" charset="0"/>
              </a:rPr>
              <a:t>= {</a:t>
            </a:r>
            <a:r>
              <a:rPr lang="en-US" i="1">
                <a:latin typeface="Times New Roman" pitchFamily="18" charset="0"/>
              </a:rPr>
              <a:t>a</a:t>
            </a:r>
            <a:r>
              <a:rPr lang="en-US" baseline="-25000">
                <a:latin typeface="Times New Roman" pitchFamily="18" charset="0"/>
              </a:rPr>
              <a:t>1</a:t>
            </a:r>
            <a:r>
              <a:rPr lang="en-US">
                <a:latin typeface="Times New Roman" pitchFamily="18" charset="0"/>
              </a:rPr>
              <a:t>, </a:t>
            </a:r>
            <a:r>
              <a:rPr lang="en-US" i="1">
                <a:latin typeface="Times New Roman" pitchFamily="18" charset="0"/>
              </a:rPr>
              <a:t>a</a:t>
            </a:r>
            <a:r>
              <a:rPr lang="en-US" baseline="-25000">
                <a:latin typeface="Times New Roman" pitchFamily="18" charset="0"/>
              </a:rPr>
              <a:t>2</a:t>
            </a:r>
            <a:r>
              <a:rPr lang="en-US">
                <a:latin typeface="Times New Roman" pitchFamily="18" charset="0"/>
              </a:rPr>
              <a:t>, …</a:t>
            </a:r>
            <a:r>
              <a:rPr lang="en-US" i="1">
                <a:latin typeface="Times New Roman" pitchFamily="18" charset="0"/>
              </a:rPr>
              <a:t>a</a:t>
            </a:r>
            <a:r>
              <a:rPr lang="en-US" i="1" baseline="-25000">
                <a:latin typeface="Times New Roman" pitchFamily="18" charset="0"/>
              </a:rPr>
              <a:t>n</a:t>
            </a:r>
            <a:r>
              <a:rPr lang="en-US">
                <a:latin typeface="Times New Roman" pitchFamily="18" charset="0"/>
              </a:rPr>
              <a:t>} and the positive integer </a:t>
            </a:r>
            <a:r>
              <a:rPr lang="en-US" i="1">
                <a:latin typeface="Times New Roman" pitchFamily="18" charset="0"/>
              </a:rPr>
              <a:t>S</a:t>
            </a:r>
          </a:p>
          <a:p>
            <a:pPr>
              <a:lnSpc>
                <a:spcPct val="90000"/>
              </a:lnSpc>
            </a:pPr>
            <a:r>
              <a:rPr lang="en-US">
                <a:latin typeface="Times New Roman" pitchFamily="18" charset="0"/>
              </a:rPr>
              <a:t>Output: </a:t>
            </a:r>
          </a:p>
          <a:p>
            <a:pPr lvl="1">
              <a:lnSpc>
                <a:spcPct val="90000"/>
              </a:lnSpc>
            </a:pPr>
            <a:r>
              <a:rPr lang="en-US">
                <a:latin typeface="Times New Roman" pitchFamily="18" charset="0"/>
              </a:rPr>
              <a:t>TRUE, if there is a subset of </a:t>
            </a:r>
            <a:r>
              <a:rPr lang="en-US" i="1">
                <a:latin typeface="Times New Roman" pitchFamily="18" charset="0"/>
              </a:rPr>
              <a:t>A</a:t>
            </a:r>
            <a:r>
              <a:rPr lang="en-US">
                <a:latin typeface="Times New Roman" pitchFamily="18" charset="0"/>
              </a:rPr>
              <a:t> that sums to </a:t>
            </a:r>
            <a:r>
              <a:rPr lang="en-US" i="1">
                <a:latin typeface="Times New Roman" pitchFamily="18" charset="0"/>
              </a:rPr>
              <a:t>S</a:t>
            </a:r>
            <a:r>
              <a:rPr lang="en-US">
                <a:latin typeface="Times New Roman" pitchFamily="18" charset="0"/>
              </a:rPr>
              <a:t> and the subset itself</a:t>
            </a:r>
            <a:endParaRPr lang="en-US" i="1">
              <a:latin typeface="Times New Roman" pitchFamily="18" charset="0"/>
            </a:endParaRPr>
          </a:p>
          <a:p>
            <a:pPr lvl="1">
              <a:lnSpc>
                <a:spcPct val="90000"/>
              </a:lnSpc>
            </a:pPr>
            <a:r>
              <a:rPr lang="en-US">
                <a:latin typeface="Times New Roman" pitchFamily="18" charset="0"/>
              </a:rPr>
              <a:t>FALSE otherwise. </a:t>
            </a:r>
          </a:p>
          <a:p>
            <a:pPr>
              <a:lnSpc>
                <a:spcPct val="90000"/>
              </a:lnSpc>
            </a:pPr>
            <a:r>
              <a:rPr lang="en-US">
                <a:latin typeface="Times New Roman" pitchFamily="18" charset="0"/>
              </a:rPr>
              <a:t>The subset-sum problem is NP-hard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a:t>Easy Knapsack Problem</a:t>
            </a:r>
          </a:p>
        </p:txBody>
      </p:sp>
      <p:sp>
        <p:nvSpPr>
          <p:cNvPr id="11267" name="Rectangle 3"/>
          <p:cNvSpPr>
            <a:spLocks noGrp="1" noChangeArrowheads="1"/>
          </p:cNvSpPr>
          <p:nvPr>
            <p:ph type="body" idx="1"/>
          </p:nvPr>
        </p:nvSpPr>
        <p:spPr>
          <a:xfrm>
            <a:off x="914400" y="1600200"/>
            <a:ext cx="7924800" cy="4876800"/>
          </a:xfrm>
        </p:spPr>
        <p:txBody>
          <a:bodyPr/>
          <a:lstStyle/>
          <a:p>
            <a:r>
              <a:rPr lang="en-US">
                <a:latin typeface="Times New Roman" pitchFamily="18" charset="0"/>
              </a:rPr>
              <a:t>An easy knapsack problem is one in which set </a:t>
            </a:r>
          </a:p>
          <a:p>
            <a:pPr>
              <a:buFont typeface="Wingdings" pitchFamily="2" charset="2"/>
              <a:buNone/>
            </a:pPr>
            <a:r>
              <a:rPr lang="en-US" i="1">
                <a:latin typeface="Times New Roman" pitchFamily="18" charset="0"/>
              </a:rPr>
              <a:t>    A</a:t>
            </a:r>
            <a:r>
              <a:rPr lang="en-US">
                <a:latin typeface="Times New Roman" pitchFamily="18" charset="0"/>
              </a:rPr>
              <a:t> = {</a:t>
            </a:r>
            <a:r>
              <a:rPr lang="en-US" i="1">
                <a:latin typeface="Times New Roman" pitchFamily="18" charset="0"/>
              </a:rPr>
              <a:t>a</a:t>
            </a:r>
            <a:r>
              <a:rPr lang="en-US" baseline="-25000">
                <a:latin typeface="Times New Roman" pitchFamily="18" charset="0"/>
              </a:rPr>
              <a:t>1</a:t>
            </a:r>
            <a:r>
              <a:rPr lang="en-US">
                <a:latin typeface="Times New Roman" pitchFamily="18" charset="0"/>
              </a:rPr>
              <a:t>, </a:t>
            </a:r>
            <a:r>
              <a:rPr lang="en-US" i="1">
                <a:latin typeface="Times New Roman" pitchFamily="18" charset="0"/>
              </a:rPr>
              <a:t>a</a:t>
            </a:r>
            <a:r>
              <a:rPr lang="en-US" baseline="-25000">
                <a:latin typeface="Times New Roman" pitchFamily="18" charset="0"/>
              </a:rPr>
              <a:t>2</a:t>
            </a:r>
            <a:r>
              <a:rPr lang="en-US">
                <a:latin typeface="Times New Roman" pitchFamily="18" charset="0"/>
              </a:rPr>
              <a:t>, …</a:t>
            </a:r>
            <a:r>
              <a:rPr lang="en-US" i="1">
                <a:latin typeface="Times New Roman" pitchFamily="18" charset="0"/>
              </a:rPr>
              <a:t>a</a:t>
            </a:r>
            <a:r>
              <a:rPr lang="en-US" i="1" baseline="-25000">
                <a:latin typeface="Times New Roman" pitchFamily="18" charset="0"/>
              </a:rPr>
              <a:t>n</a:t>
            </a:r>
            <a:r>
              <a:rPr lang="en-US">
                <a:latin typeface="Times New Roman" pitchFamily="18" charset="0"/>
              </a:rPr>
              <a:t>} is a super-increasing sequence</a:t>
            </a:r>
          </a:p>
          <a:p>
            <a:pPr>
              <a:buFont typeface="Wingdings" pitchFamily="2" charset="2"/>
              <a:buNone/>
            </a:pPr>
            <a:r>
              <a:rPr lang="en-US">
                <a:latin typeface="Times New Roman" pitchFamily="18" charset="0"/>
              </a:rPr>
              <a:t> </a:t>
            </a:r>
          </a:p>
          <a:p>
            <a:r>
              <a:rPr lang="en-US">
                <a:latin typeface="Times New Roman" pitchFamily="18" charset="0"/>
              </a:rPr>
              <a:t>A super-increasing sequence is one in which the next term of the sequence is greater than the sum of all preceding terms:</a:t>
            </a:r>
          </a:p>
          <a:p>
            <a:pPr>
              <a:buFont typeface="Wingdings" pitchFamily="2" charset="2"/>
              <a:buNone/>
            </a:pPr>
            <a:r>
              <a:rPr lang="en-US" i="1">
                <a:latin typeface="Times New Roman" pitchFamily="18" charset="0"/>
              </a:rPr>
              <a:t>    a</a:t>
            </a:r>
            <a:r>
              <a:rPr lang="en-US" baseline="-25000">
                <a:latin typeface="Times New Roman" pitchFamily="18" charset="0"/>
              </a:rPr>
              <a:t>2</a:t>
            </a:r>
            <a:r>
              <a:rPr lang="en-US">
                <a:latin typeface="Times New Roman" pitchFamily="18" charset="0"/>
              </a:rPr>
              <a:t> &gt; </a:t>
            </a:r>
            <a:r>
              <a:rPr lang="en-US" i="1">
                <a:latin typeface="Times New Roman" pitchFamily="18" charset="0"/>
              </a:rPr>
              <a:t>a</a:t>
            </a:r>
            <a:r>
              <a:rPr lang="en-US" baseline="-25000">
                <a:latin typeface="Times New Roman" pitchFamily="18" charset="0"/>
              </a:rPr>
              <a:t>1</a:t>
            </a:r>
            <a:r>
              <a:rPr lang="en-US">
                <a:latin typeface="Times New Roman" pitchFamily="18" charset="0"/>
              </a:rPr>
              <a:t>, </a:t>
            </a:r>
            <a:r>
              <a:rPr lang="en-US" i="1">
                <a:latin typeface="Times New Roman" pitchFamily="18" charset="0"/>
              </a:rPr>
              <a:t>a</a:t>
            </a:r>
            <a:r>
              <a:rPr lang="en-US" baseline="-25000">
                <a:latin typeface="Times New Roman" pitchFamily="18" charset="0"/>
              </a:rPr>
              <a:t>3</a:t>
            </a:r>
            <a:r>
              <a:rPr lang="en-US">
                <a:latin typeface="Times New Roman" pitchFamily="18" charset="0"/>
              </a:rPr>
              <a:t> &gt; </a:t>
            </a:r>
            <a:r>
              <a:rPr lang="en-US" i="1">
                <a:latin typeface="Times New Roman" pitchFamily="18" charset="0"/>
              </a:rPr>
              <a:t>a</a:t>
            </a:r>
            <a:r>
              <a:rPr lang="en-US" baseline="-25000">
                <a:latin typeface="Times New Roman" pitchFamily="18" charset="0"/>
              </a:rPr>
              <a:t>1</a:t>
            </a:r>
            <a:r>
              <a:rPr lang="en-US">
                <a:latin typeface="Times New Roman" pitchFamily="18" charset="0"/>
              </a:rPr>
              <a:t> + </a:t>
            </a:r>
            <a:r>
              <a:rPr lang="en-US" i="1">
                <a:latin typeface="Times New Roman" pitchFamily="18" charset="0"/>
              </a:rPr>
              <a:t>a</a:t>
            </a:r>
            <a:r>
              <a:rPr lang="en-US" baseline="-25000">
                <a:latin typeface="Times New Roman" pitchFamily="18" charset="0"/>
              </a:rPr>
              <a:t>2</a:t>
            </a:r>
            <a:r>
              <a:rPr lang="en-US">
                <a:latin typeface="Times New Roman" pitchFamily="18" charset="0"/>
              </a:rPr>
              <a:t>,…., </a:t>
            </a:r>
            <a:r>
              <a:rPr lang="en-US" i="1">
                <a:latin typeface="Times New Roman" pitchFamily="18" charset="0"/>
              </a:rPr>
              <a:t>a</a:t>
            </a:r>
            <a:r>
              <a:rPr lang="en-US" i="1" baseline="-25000">
                <a:latin typeface="Times New Roman" pitchFamily="18" charset="0"/>
              </a:rPr>
              <a:t>n</a:t>
            </a:r>
            <a:r>
              <a:rPr lang="en-US">
                <a:latin typeface="Times New Roman" pitchFamily="18" charset="0"/>
              </a:rPr>
              <a:t> &gt; </a:t>
            </a:r>
            <a:r>
              <a:rPr lang="en-US" i="1">
                <a:latin typeface="Times New Roman" pitchFamily="18" charset="0"/>
              </a:rPr>
              <a:t>a</a:t>
            </a:r>
            <a:r>
              <a:rPr lang="en-US" baseline="-25000">
                <a:latin typeface="Times New Roman" pitchFamily="18" charset="0"/>
              </a:rPr>
              <a:t>1</a:t>
            </a:r>
            <a:r>
              <a:rPr lang="en-US">
                <a:latin typeface="Times New Roman" pitchFamily="18" charset="0"/>
              </a:rPr>
              <a:t> + </a:t>
            </a:r>
            <a:r>
              <a:rPr lang="en-US" i="1">
                <a:latin typeface="Times New Roman" pitchFamily="18" charset="0"/>
              </a:rPr>
              <a:t>a</a:t>
            </a:r>
            <a:r>
              <a:rPr lang="en-US" baseline="-25000">
                <a:latin typeface="Times New Roman" pitchFamily="18" charset="0"/>
              </a:rPr>
              <a:t>2</a:t>
            </a:r>
            <a:r>
              <a:rPr lang="en-US">
                <a:latin typeface="Times New Roman" pitchFamily="18" charset="0"/>
              </a:rPr>
              <a:t> +…+ </a:t>
            </a:r>
            <a:r>
              <a:rPr lang="en-US" i="1">
                <a:latin typeface="Times New Roman" pitchFamily="18" charset="0"/>
              </a:rPr>
              <a:t>a</a:t>
            </a:r>
            <a:r>
              <a:rPr lang="en-US" i="1" baseline="-25000">
                <a:latin typeface="Times New Roman" pitchFamily="18" charset="0"/>
              </a:rPr>
              <a:t>n</a:t>
            </a:r>
            <a:r>
              <a:rPr lang="en-US" baseline="-25000">
                <a:latin typeface="Times New Roman" pitchFamily="18" charset="0"/>
              </a:rPr>
              <a:t>-1</a:t>
            </a:r>
          </a:p>
          <a:p>
            <a:endParaRPr lang="en-US">
              <a:latin typeface="Times New Roman" pitchFamily="18" charset="0"/>
            </a:endParaRPr>
          </a:p>
          <a:p>
            <a:r>
              <a:rPr lang="en-US">
                <a:latin typeface="Times New Roman" pitchFamily="18" charset="0"/>
              </a:rPr>
              <a:t>Example: A= {1, 2, 4, 8, …2</a:t>
            </a:r>
            <a:r>
              <a:rPr lang="en-US" i="1" baseline="30000">
                <a:latin typeface="Times New Roman" pitchFamily="18" charset="0"/>
              </a:rPr>
              <a:t>n-</a:t>
            </a:r>
            <a:r>
              <a:rPr lang="en-US" baseline="30000">
                <a:latin typeface="Times New Roman" pitchFamily="18" charset="0"/>
              </a:rPr>
              <a:t>1</a:t>
            </a:r>
            <a:r>
              <a:rPr lang="en-US">
                <a:latin typeface="Times New Roman" pitchFamily="18" charset="0"/>
              </a:rPr>
              <a:t>} is super-increasing sequence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3800"/>
              <a:t>Polynomial Time Algorithm for Easy Knapsack Problem</a:t>
            </a:r>
          </a:p>
        </p:txBody>
      </p:sp>
      <p:sp>
        <p:nvSpPr>
          <p:cNvPr id="13315" name="Rectangle 3"/>
          <p:cNvSpPr>
            <a:spLocks noGrp="1" noChangeArrowheads="1"/>
          </p:cNvSpPr>
          <p:nvPr>
            <p:ph type="body" idx="1"/>
          </p:nvPr>
        </p:nvSpPr>
        <p:spPr>
          <a:xfrm>
            <a:off x="914400" y="1600200"/>
            <a:ext cx="8077200" cy="5105400"/>
          </a:xfrm>
        </p:spPr>
        <p:txBody>
          <a:bodyPr/>
          <a:lstStyle/>
          <a:p>
            <a:r>
              <a:rPr lang="en-US" sz="2400">
                <a:latin typeface="Times New Roman" pitchFamily="18" charset="0"/>
              </a:rPr>
              <a:t>Input:</a:t>
            </a:r>
            <a:r>
              <a:rPr lang="en-US" sz="2400"/>
              <a:t> </a:t>
            </a:r>
            <a:r>
              <a:rPr lang="en-US" sz="2400" i="1">
                <a:latin typeface="Times New Roman" pitchFamily="18" charset="0"/>
              </a:rPr>
              <a:t>A</a:t>
            </a:r>
            <a:r>
              <a:rPr lang="en-US" sz="2400">
                <a:latin typeface="Times New Roman" pitchFamily="18" charset="0"/>
              </a:rPr>
              <a:t> = {</a:t>
            </a:r>
            <a:r>
              <a:rPr lang="en-US" sz="2400" i="1">
                <a:latin typeface="Times New Roman" pitchFamily="18" charset="0"/>
              </a:rPr>
              <a:t>a</a:t>
            </a:r>
            <a:r>
              <a:rPr lang="en-US" sz="2400" baseline="-25000">
                <a:latin typeface="Times New Roman" pitchFamily="18" charset="0"/>
              </a:rPr>
              <a:t>1</a:t>
            </a:r>
            <a:r>
              <a:rPr lang="en-US" sz="2400">
                <a:latin typeface="Times New Roman" pitchFamily="18" charset="0"/>
              </a:rPr>
              <a:t>, …</a:t>
            </a:r>
            <a:r>
              <a:rPr lang="en-US" sz="2400" i="1">
                <a:latin typeface="Times New Roman" pitchFamily="18" charset="0"/>
              </a:rPr>
              <a:t>a</a:t>
            </a:r>
            <a:r>
              <a:rPr lang="en-US" sz="2400" i="1" baseline="-25000">
                <a:latin typeface="Times New Roman" pitchFamily="18" charset="0"/>
              </a:rPr>
              <a:t>n</a:t>
            </a:r>
            <a:r>
              <a:rPr lang="en-US" sz="2400">
                <a:latin typeface="Times New Roman" pitchFamily="18" charset="0"/>
              </a:rPr>
              <a:t>} is super-increasing sequence,  and </a:t>
            </a:r>
            <a:r>
              <a:rPr lang="en-US" sz="2400" i="1">
                <a:latin typeface="Times New Roman" pitchFamily="18" charset="0"/>
              </a:rPr>
              <a:t>S &gt;</a:t>
            </a:r>
            <a:r>
              <a:rPr lang="en-US" sz="2400">
                <a:latin typeface="Times New Roman" pitchFamily="18" charset="0"/>
              </a:rPr>
              <a:t>0 </a:t>
            </a:r>
          </a:p>
          <a:p>
            <a:r>
              <a:rPr lang="en-US" sz="2400">
                <a:latin typeface="Times New Roman" pitchFamily="18" charset="0"/>
              </a:rPr>
              <a:t>Output: TRUE and </a:t>
            </a:r>
            <a:r>
              <a:rPr lang="en-US" sz="2400" i="1">
                <a:latin typeface="Times New Roman" pitchFamily="18" charset="0"/>
              </a:rPr>
              <a:t>P</a:t>
            </a:r>
            <a:r>
              <a:rPr lang="en-US" sz="2400">
                <a:latin typeface="Times New Roman" pitchFamily="18" charset="0"/>
              </a:rPr>
              <a:t> – binary array of n elements, </a:t>
            </a:r>
            <a:r>
              <a:rPr lang="en-US" sz="2400" i="1">
                <a:latin typeface="Times New Roman" pitchFamily="18" charset="0"/>
              </a:rPr>
              <a:t>P</a:t>
            </a:r>
            <a:r>
              <a:rPr lang="en-US" sz="2400">
                <a:latin typeface="Times New Roman" pitchFamily="18" charset="0"/>
              </a:rPr>
              <a:t>[</a:t>
            </a:r>
            <a:r>
              <a:rPr lang="en-US" sz="2400" i="1">
                <a:latin typeface="Times New Roman" pitchFamily="18" charset="0"/>
              </a:rPr>
              <a:t>i</a:t>
            </a:r>
            <a:r>
              <a:rPr lang="en-US" sz="2400">
                <a:latin typeface="Times New Roman" pitchFamily="18" charset="0"/>
              </a:rPr>
              <a:t>] =1 means: </a:t>
            </a:r>
            <a:r>
              <a:rPr lang="en-US" sz="2400" i="1">
                <a:latin typeface="Times New Roman" pitchFamily="18" charset="0"/>
              </a:rPr>
              <a:t>a</a:t>
            </a:r>
            <a:r>
              <a:rPr lang="en-US" sz="2400" i="1" baseline="-25000">
                <a:latin typeface="Times New Roman" pitchFamily="18" charset="0"/>
              </a:rPr>
              <a:t>i</a:t>
            </a:r>
            <a:r>
              <a:rPr lang="en-US" sz="2400">
                <a:latin typeface="Times New Roman" pitchFamily="18" charset="0"/>
              </a:rPr>
              <a:t> belongs to subset of </a:t>
            </a:r>
            <a:r>
              <a:rPr lang="en-US" sz="2400" i="1">
                <a:latin typeface="Times New Roman" pitchFamily="18" charset="0"/>
              </a:rPr>
              <a:t>A</a:t>
            </a:r>
            <a:r>
              <a:rPr lang="en-US" sz="2400">
                <a:latin typeface="Times New Roman" pitchFamily="18" charset="0"/>
              </a:rPr>
              <a:t> that sums to </a:t>
            </a:r>
            <a:r>
              <a:rPr lang="en-US" sz="2400" i="1">
                <a:latin typeface="Times New Roman" pitchFamily="18" charset="0"/>
              </a:rPr>
              <a:t>S</a:t>
            </a:r>
            <a:r>
              <a:rPr lang="en-US" sz="2400">
                <a:latin typeface="Times New Roman" pitchFamily="18" charset="0"/>
              </a:rPr>
              <a:t>, </a:t>
            </a:r>
            <a:r>
              <a:rPr lang="en-US" sz="2400" i="1">
                <a:latin typeface="Times New Roman" pitchFamily="18" charset="0"/>
              </a:rPr>
              <a:t>P</a:t>
            </a:r>
            <a:r>
              <a:rPr lang="en-US" sz="2400">
                <a:latin typeface="Times New Roman" pitchFamily="18" charset="0"/>
              </a:rPr>
              <a:t>[0] = 0 otherwise. </a:t>
            </a:r>
            <a:r>
              <a:rPr lang="en-US" sz="2400" i="1">
                <a:latin typeface="Times New Roman" pitchFamily="18" charset="0"/>
              </a:rPr>
              <a:t> </a:t>
            </a:r>
            <a:r>
              <a:rPr lang="en-US" sz="2400">
                <a:latin typeface="Times New Roman" pitchFamily="18" charset="0"/>
              </a:rPr>
              <a:t>The algorithm returns FALSE if the subset doesn’t exist</a:t>
            </a:r>
          </a:p>
          <a:p>
            <a:pPr>
              <a:buFont typeface="Wingdings" pitchFamily="2" charset="2"/>
              <a:buNone/>
            </a:pPr>
            <a:r>
              <a:rPr lang="en-US" sz="2400" b="1"/>
              <a:t>	</a:t>
            </a:r>
            <a:r>
              <a:rPr lang="en-US" sz="2400" b="1">
                <a:latin typeface="Times New Roman" pitchFamily="18" charset="0"/>
              </a:rPr>
              <a:t>for</a:t>
            </a:r>
            <a:r>
              <a:rPr lang="en-US" sz="2400">
                <a:latin typeface="Times New Roman" pitchFamily="18" charset="0"/>
              </a:rPr>
              <a:t> </a:t>
            </a:r>
            <a:r>
              <a:rPr lang="en-US" sz="2400" i="1">
                <a:latin typeface="Times New Roman" pitchFamily="18" charset="0"/>
              </a:rPr>
              <a:t>i</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a:t>
            </a:r>
            <a:r>
              <a:rPr lang="en-US" sz="2400" i="1">
                <a:latin typeface="Times New Roman" pitchFamily="18" charset="0"/>
              </a:rPr>
              <a:t>n</a:t>
            </a:r>
            <a:r>
              <a:rPr lang="en-US" sz="2400">
                <a:latin typeface="Times New Roman" pitchFamily="18" charset="0"/>
              </a:rPr>
              <a:t> </a:t>
            </a:r>
            <a:r>
              <a:rPr lang="en-US" sz="2400" b="1">
                <a:latin typeface="Times New Roman" pitchFamily="18" charset="0"/>
              </a:rPr>
              <a:t>to</a:t>
            </a:r>
            <a:r>
              <a:rPr lang="en-US" sz="2400">
                <a:latin typeface="Times New Roman" pitchFamily="18" charset="0"/>
              </a:rPr>
              <a:t> 1    </a:t>
            </a:r>
          </a:p>
          <a:p>
            <a:pPr>
              <a:buFont typeface="Wingdings" pitchFamily="2" charset="2"/>
              <a:buNone/>
            </a:pPr>
            <a:r>
              <a:rPr lang="en-US" sz="2400">
                <a:latin typeface="Times New Roman" pitchFamily="18" charset="0"/>
              </a:rPr>
              <a:t>		</a:t>
            </a:r>
            <a:r>
              <a:rPr lang="en-US" sz="2400" b="1">
                <a:latin typeface="Times New Roman" pitchFamily="18" charset="0"/>
              </a:rPr>
              <a:t>if</a:t>
            </a:r>
            <a:r>
              <a:rPr lang="en-US" sz="2400">
                <a:latin typeface="Times New Roman" pitchFamily="18" charset="0"/>
              </a:rPr>
              <a:t> </a:t>
            </a:r>
            <a:r>
              <a:rPr lang="en-US" sz="2400" i="1">
                <a:latin typeface="Times New Roman" pitchFamily="18" charset="0"/>
              </a:rPr>
              <a:t>S</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a:t>
            </a:r>
            <a:r>
              <a:rPr lang="en-US" sz="2400" i="1">
                <a:latin typeface="Times New Roman" pitchFamily="18" charset="0"/>
              </a:rPr>
              <a:t>a</a:t>
            </a:r>
            <a:r>
              <a:rPr lang="en-US" sz="2400" i="1" baseline="-25000">
                <a:latin typeface="Times New Roman" pitchFamily="18" charset="0"/>
              </a:rPr>
              <a:t>i</a:t>
            </a:r>
            <a:r>
              <a:rPr lang="en-US" sz="2400" b="1">
                <a:latin typeface="Times New Roman" pitchFamily="18" charset="0"/>
              </a:rPr>
              <a:t> </a:t>
            </a:r>
          </a:p>
          <a:p>
            <a:pPr>
              <a:buFont typeface="Wingdings" pitchFamily="2" charset="2"/>
              <a:buNone/>
            </a:pPr>
            <a:r>
              <a:rPr lang="en-US" sz="2400" b="1">
                <a:latin typeface="Times New Roman" pitchFamily="18" charset="0"/>
              </a:rPr>
              <a:t>			then</a:t>
            </a:r>
            <a:r>
              <a:rPr lang="en-US" sz="2400">
                <a:latin typeface="Times New Roman" pitchFamily="18" charset="0"/>
              </a:rPr>
              <a:t> </a:t>
            </a:r>
            <a:r>
              <a:rPr lang="en-US" sz="2400" i="1">
                <a:latin typeface="Times New Roman" pitchFamily="18" charset="0"/>
              </a:rPr>
              <a:t>P</a:t>
            </a:r>
            <a:r>
              <a:rPr lang="en-US" sz="2400">
                <a:latin typeface="Times New Roman" pitchFamily="18" charset="0"/>
              </a:rPr>
              <a:t>[</a:t>
            </a:r>
            <a:r>
              <a:rPr lang="en-US" sz="2400" i="1">
                <a:latin typeface="Times New Roman" pitchFamily="18" charset="0"/>
              </a:rPr>
              <a:t>i</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1 </a:t>
            </a:r>
            <a:r>
              <a:rPr lang="en-US" sz="2400" b="1">
                <a:latin typeface="Times New Roman" pitchFamily="18" charset="0"/>
              </a:rPr>
              <a:t>and</a:t>
            </a:r>
            <a:r>
              <a:rPr lang="en-US" sz="2400">
                <a:latin typeface="Times New Roman" pitchFamily="18" charset="0"/>
              </a:rPr>
              <a:t> </a:t>
            </a:r>
            <a:r>
              <a:rPr lang="en-US" sz="2400" i="1">
                <a:latin typeface="Times New Roman" pitchFamily="18" charset="0"/>
              </a:rPr>
              <a:t>S</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a:t>
            </a:r>
            <a:r>
              <a:rPr lang="en-US" sz="2400" i="1">
                <a:latin typeface="Times New Roman" pitchFamily="18" charset="0"/>
              </a:rPr>
              <a:t>S</a:t>
            </a:r>
            <a:r>
              <a:rPr lang="en-US" sz="2400">
                <a:latin typeface="Times New Roman" pitchFamily="18" charset="0"/>
              </a:rPr>
              <a:t> - </a:t>
            </a:r>
            <a:r>
              <a:rPr lang="en-US" sz="2400" i="1">
                <a:latin typeface="Times New Roman" pitchFamily="18" charset="0"/>
              </a:rPr>
              <a:t>a</a:t>
            </a:r>
            <a:r>
              <a:rPr lang="en-US" sz="2400" i="1" baseline="-25000">
                <a:latin typeface="Times New Roman" pitchFamily="18" charset="0"/>
              </a:rPr>
              <a:t>i</a:t>
            </a:r>
            <a:r>
              <a:rPr lang="en-US" sz="2400">
                <a:latin typeface="Times New Roman" pitchFamily="18" charset="0"/>
              </a:rPr>
              <a:t> </a:t>
            </a:r>
            <a:br>
              <a:rPr lang="en-US" sz="2400">
                <a:latin typeface="Times New Roman" pitchFamily="18" charset="0"/>
              </a:rPr>
            </a:br>
            <a:r>
              <a:rPr lang="en-US" sz="2400" b="1">
                <a:latin typeface="Times New Roman" pitchFamily="18" charset="0"/>
              </a:rPr>
              <a:t>       else</a:t>
            </a:r>
            <a:r>
              <a:rPr lang="en-US" sz="2400">
                <a:latin typeface="Times New Roman" pitchFamily="18" charset="0"/>
              </a:rPr>
              <a:t> 	</a:t>
            </a:r>
            <a:r>
              <a:rPr lang="en-US" sz="2400" i="1">
                <a:latin typeface="Times New Roman" pitchFamily="18" charset="0"/>
              </a:rPr>
              <a:t>P</a:t>
            </a:r>
            <a:r>
              <a:rPr lang="en-US" sz="2400">
                <a:latin typeface="Times New Roman" pitchFamily="18" charset="0"/>
              </a:rPr>
              <a:t>[</a:t>
            </a:r>
            <a:r>
              <a:rPr lang="en-US" sz="2400" i="1">
                <a:latin typeface="Times New Roman" pitchFamily="18" charset="0"/>
              </a:rPr>
              <a:t>i</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 0</a:t>
            </a:r>
          </a:p>
          <a:p>
            <a:pPr>
              <a:buFont typeface="Wingdings" pitchFamily="2" charset="2"/>
              <a:buNone/>
            </a:pPr>
            <a:r>
              <a:rPr lang="en-US" sz="2400" b="1">
                <a:latin typeface="Times New Roman" pitchFamily="18" charset="0"/>
              </a:rPr>
              <a:t>	if</a:t>
            </a:r>
            <a:r>
              <a:rPr lang="en-US" sz="2400">
                <a:latin typeface="Times New Roman" pitchFamily="18" charset="0"/>
              </a:rPr>
              <a:t> </a:t>
            </a:r>
            <a:r>
              <a:rPr lang="en-US" sz="2400" i="1">
                <a:latin typeface="Times New Roman" pitchFamily="18" charset="0"/>
              </a:rPr>
              <a:t>S</a:t>
            </a:r>
            <a:r>
              <a:rPr lang="en-US" sz="2400">
                <a:latin typeface="Times New Roman" pitchFamily="18" charset="0"/>
              </a:rPr>
              <a:t> != 0 </a:t>
            </a:r>
          </a:p>
          <a:p>
            <a:pPr>
              <a:buFont typeface="Wingdings" pitchFamily="2" charset="2"/>
              <a:buNone/>
            </a:pPr>
            <a:r>
              <a:rPr lang="en-US" sz="2400" b="1">
                <a:latin typeface="Times New Roman" pitchFamily="18" charset="0"/>
              </a:rPr>
              <a:t>		then return</a:t>
            </a:r>
            <a:r>
              <a:rPr lang="en-US" sz="2400">
                <a:latin typeface="Times New Roman" pitchFamily="18" charset="0"/>
              </a:rPr>
              <a:t> (FALSE – no solution) </a:t>
            </a:r>
            <a:br>
              <a:rPr lang="en-US" sz="2400">
                <a:latin typeface="Times New Roman" pitchFamily="18" charset="0"/>
              </a:rPr>
            </a:br>
            <a:r>
              <a:rPr lang="en-US" sz="2400" b="1">
                <a:latin typeface="Times New Roman" pitchFamily="18" charset="0"/>
              </a:rPr>
              <a:t>else return</a:t>
            </a:r>
            <a:r>
              <a:rPr lang="en-US" sz="2400">
                <a:latin typeface="Times New Roman" pitchFamily="18" charset="0"/>
              </a:rPr>
              <a:t> (</a:t>
            </a:r>
            <a:r>
              <a:rPr lang="en-US" sz="2400" i="1">
                <a:latin typeface="Times New Roman" pitchFamily="18" charset="0"/>
              </a:rPr>
              <a:t>P</a:t>
            </a:r>
            <a:r>
              <a:rPr lang="en-US" sz="2400">
                <a:latin typeface="Times New Roman" pitchFamily="18" charset="0"/>
              </a:rPr>
              <a:t>[1], </a:t>
            </a:r>
            <a:r>
              <a:rPr lang="en-US" sz="2400" i="1">
                <a:latin typeface="Times New Roman" pitchFamily="18" charset="0"/>
              </a:rPr>
              <a:t>P</a:t>
            </a:r>
            <a:r>
              <a:rPr lang="en-US" sz="2400">
                <a:latin typeface="Times New Roman" pitchFamily="18" charset="0"/>
              </a:rPr>
              <a:t>[2], …</a:t>
            </a:r>
            <a:r>
              <a:rPr lang="en-US" sz="2400" i="1">
                <a:latin typeface="Times New Roman" pitchFamily="18" charset="0"/>
              </a:rPr>
              <a:t>P</a:t>
            </a:r>
            <a:r>
              <a:rPr lang="en-US" sz="2400">
                <a:latin typeface="Times New Roman" pitchFamily="18" charset="0"/>
              </a:rPr>
              <a:t>[</a:t>
            </a:r>
            <a:r>
              <a:rPr lang="en-US" sz="2400" i="1">
                <a:latin typeface="Times New Roman" pitchFamily="18" charset="0"/>
              </a:rPr>
              <a:t>n</a:t>
            </a:r>
            <a:r>
              <a:rPr lang="en-US" sz="2400">
                <a:latin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Example</a:t>
            </a:r>
          </a:p>
        </p:txBody>
      </p:sp>
      <p:sp>
        <p:nvSpPr>
          <p:cNvPr id="87043" name="Rectangle 3"/>
          <p:cNvSpPr>
            <a:spLocks noGrp="1" noChangeArrowheads="1"/>
          </p:cNvSpPr>
          <p:nvPr>
            <p:ph type="body" idx="1"/>
          </p:nvPr>
        </p:nvSpPr>
        <p:spPr/>
        <p:txBody>
          <a:bodyPr/>
          <a:lstStyle/>
          <a:p>
            <a:r>
              <a:rPr lang="en-US">
                <a:latin typeface="Times New Roman" pitchFamily="18" charset="0"/>
              </a:rPr>
              <a:t>Input: A= {1, 2, 4, 8}, S = 11</a:t>
            </a:r>
          </a:p>
          <a:p>
            <a:r>
              <a:rPr lang="en-US">
                <a:latin typeface="Times New Roman" pitchFamily="18" charset="0"/>
              </a:rPr>
              <a:t>Solution:</a:t>
            </a:r>
          </a:p>
          <a:p>
            <a:r>
              <a:rPr lang="en-US" sz="2400">
                <a:latin typeface="Times New Roman" pitchFamily="18" charset="0"/>
              </a:rPr>
              <a:t>i = 4, S = 11 &gt;= A[4] = 8, P[4]=1, S= S-A[4]=11-8=3</a:t>
            </a:r>
          </a:p>
          <a:p>
            <a:r>
              <a:rPr lang="en-US">
                <a:latin typeface="Times New Roman" pitchFamily="18" charset="0"/>
              </a:rPr>
              <a:t>i=3, S=3 &lt; A[3]=4, P[3]=0</a:t>
            </a:r>
          </a:p>
          <a:p>
            <a:r>
              <a:rPr lang="en-US">
                <a:latin typeface="Times New Roman" pitchFamily="18" charset="0"/>
              </a:rPr>
              <a:t>i=2, S=3 &gt;= A[2]=2, P[2]=1, S=S-A[2]=3-2=1</a:t>
            </a:r>
          </a:p>
          <a:p>
            <a:r>
              <a:rPr lang="en-US">
                <a:latin typeface="Times New Roman" pitchFamily="18" charset="0"/>
              </a:rPr>
              <a:t>i=1, S=1 &gt;= A[1]=1 P[1]=1, S=S-A[1]=1-1=0</a:t>
            </a:r>
          </a:p>
          <a:p>
            <a:r>
              <a:rPr lang="en-US">
                <a:latin typeface="Times New Roman" pitchFamily="18" charset="0"/>
              </a:rPr>
              <a:t>Final answer: P[1]P[2]P[3]P[4]=1101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sz="3800"/>
              <a:t>Merkle-Hellman Additive Knapsack Cryptosystem</a:t>
            </a:r>
          </a:p>
        </p:txBody>
      </p:sp>
      <p:sp>
        <p:nvSpPr>
          <p:cNvPr id="16387" name="Rectangle 3"/>
          <p:cNvSpPr>
            <a:spLocks noGrp="1" noChangeArrowheads="1"/>
          </p:cNvSpPr>
          <p:nvPr>
            <p:ph type="body" idx="1"/>
          </p:nvPr>
        </p:nvSpPr>
        <p:spPr>
          <a:xfrm>
            <a:off x="914400" y="1600200"/>
            <a:ext cx="7772400" cy="4953000"/>
          </a:xfrm>
        </p:spPr>
        <p:txBody>
          <a:bodyPr/>
          <a:lstStyle/>
          <a:p>
            <a:pPr>
              <a:buFont typeface="Wingdings" pitchFamily="2" charset="2"/>
              <a:buNone/>
            </a:pPr>
            <a:endParaRPr lang="en-US"/>
          </a:p>
        </p:txBody>
      </p:sp>
      <p:sp>
        <p:nvSpPr>
          <p:cNvPr id="16388" name="Rectangle 4"/>
          <p:cNvSpPr>
            <a:spLocks noChangeArrowheads="1"/>
          </p:cNvSpPr>
          <p:nvPr/>
        </p:nvSpPr>
        <p:spPr bwMode="auto">
          <a:xfrm>
            <a:off x="1219200" y="1752600"/>
            <a:ext cx="4572000" cy="2133600"/>
          </a:xfrm>
          <a:prstGeom prst="rect">
            <a:avLst/>
          </a:prstGeom>
          <a:solidFill>
            <a:schemeClr val="accent1"/>
          </a:solidFill>
          <a:ln w="9525">
            <a:solidFill>
              <a:schemeClr val="tx1"/>
            </a:solidFill>
            <a:miter lim="800000"/>
            <a:headEnd/>
            <a:tailEnd/>
          </a:ln>
          <a:effectLst/>
        </p:spPr>
        <p:txBody>
          <a:bodyPr wrap="none" anchor="ctr"/>
          <a:lstStyle/>
          <a:p>
            <a:r>
              <a:rPr lang="en-US" b="1"/>
              <a:t>Alice: </a:t>
            </a:r>
          </a:p>
          <a:p>
            <a:r>
              <a:rPr lang="en-US" b="1"/>
              <a:t>1. Constructs the Knapsack cryptosystem</a:t>
            </a:r>
          </a:p>
          <a:p>
            <a:r>
              <a:rPr lang="en-US" b="1"/>
              <a:t>2. Publishes the public key</a:t>
            </a:r>
          </a:p>
          <a:p>
            <a:r>
              <a:rPr lang="en-US" b="1"/>
              <a:t>3. Receives the ciphertext</a:t>
            </a:r>
          </a:p>
          <a:p>
            <a:r>
              <a:rPr lang="en-US" b="1"/>
              <a:t>4. Decrypts the ciphertext using private key</a:t>
            </a:r>
          </a:p>
        </p:txBody>
      </p:sp>
      <p:sp>
        <p:nvSpPr>
          <p:cNvPr id="16394" name="Rectangle 10"/>
          <p:cNvSpPr>
            <a:spLocks noChangeArrowheads="1"/>
          </p:cNvSpPr>
          <p:nvPr/>
        </p:nvSpPr>
        <p:spPr bwMode="auto">
          <a:xfrm>
            <a:off x="3962400" y="4724400"/>
            <a:ext cx="4495800" cy="1600200"/>
          </a:xfrm>
          <a:prstGeom prst="rect">
            <a:avLst/>
          </a:prstGeom>
          <a:solidFill>
            <a:schemeClr val="accent1"/>
          </a:solidFill>
          <a:ln w="9525">
            <a:solidFill>
              <a:schemeClr val="tx1"/>
            </a:solidFill>
            <a:miter lim="800000"/>
            <a:headEnd/>
            <a:tailEnd/>
          </a:ln>
          <a:effectLst/>
        </p:spPr>
        <p:txBody>
          <a:bodyPr wrap="none" anchor="ctr"/>
          <a:lstStyle/>
          <a:p>
            <a:pPr marL="342900" indent="-342900"/>
            <a:r>
              <a:rPr lang="en-US" b="1"/>
              <a:t>Bob:</a:t>
            </a:r>
          </a:p>
          <a:p>
            <a:pPr marL="342900" indent="-342900">
              <a:buFontTx/>
              <a:buAutoNum type="arabicPeriod"/>
            </a:pPr>
            <a:r>
              <a:rPr lang="en-US" b="1"/>
              <a:t>Encrypts the plaintext using public key</a:t>
            </a:r>
          </a:p>
          <a:p>
            <a:pPr marL="342900" indent="-342900">
              <a:buFontTx/>
              <a:buAutoNum type="arabicPeriod"/>
            </a:pPr>
            <a:r>
              <a:rPr lang="en-US" b="1"/>
              <a:t>Sends the plaintext to Alice</a:t>
            </a:r>
          </a:p>
          <a:p>
            <a:pPr marL="342900" indent="-342900"/>
            <a:endParaRPr lang="en-US" b="1"/>
          </a:p>
        </p:txBody>
      </p:sp>
      <p:cxnSp>
        <p:nvCxnSpPr>
          <p:cNvPr id="16395" name="AutoShape 11"/>
          <p:cNvCxnSpPr>
            <a:cxnSpLocks noChangeShapeType="1"/>
            <a:stCxn id="16388" idx="2"/>
            <a:endCxn id="16394" idx="0"/>
          </p:cNvCxnSpPr>
          <p:nvPr/>
        </p:nvCxnSpPr>
        <p:spPr bwMode="auto">
          <a:xfrm>
            <a:off x="3505200" y="3886200"/>
            <a:ext cx="2705100" cy="838200"/>
          </a:xfrm>
          <a:prstGeom prst="straightConnector1">
            <a:avLst/>
          </a:prstGeom>
          <a:noFill/>
          <a:ln w="9525">
            <a:solidFill>
              <a:schemeClr val="tx1"/>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3800"/>
              <a:t>Alice </a:t>
            </a:r>
            <a:br>
              <a:rPr lang="en-US" sz="3800"/>
            </a:br>
            <a:r>
              <a:rPr lang="en-US" sz="3800"/>
              <a:t>Knapsack Cryptosystem Construction</a:t>
            </a:r>
          </a:p>
        </p:txBody>
      </p:sp>
      <p:sp>
        <p:nvSpPr>
          <p:cNvPr id="15363" name="Rectangle 3"/>
          <p:cNvSpPr>
            <a:spLocks noGrp="1" noChangeArrowheads="1"/>
          </p:cNvSpPr>
          <p:nvPr>
            <p:ph type="body" idx="1"/>
          </p:nvPr>
        </p:nvSpPr>
        <p:spPr>
          <a:xfrm>
            <a:off x="609600" y="1600200"/>
            <a:ext cx="8153400" cy="5257800"/>
          </a:xfrm>
        </p:spPr>
        <p:txBody>
          <a:bodyPr/>
          <a:lstStyle/>
          <a:p>
            <a:r>
              <a:rPr lang="en-US">
                <a:latin typeface="Times New Roman" pitchFamily="18" charset="0"/>
              </a:rPr>
              <a:t>Chooses </a:t>
            </a:r>
            <a:r>
              <a:rPr lang="en-US" i="1">
                <a:latin typeface="Times New Roman" pitchFamily="18" charset="0"/>
              </a:rPr>
              <a:t>A</a:t>
            </a:r>
            <a:r>
              <a:rPr lang="en-US">
                <a:latin typeface="Times New Roman" pitchFamily="18" charset="0"/>
              </a:rPr>
              <a:t> = {</a:t>
            </a:r>
            <a:r>
              <a:rPr lang="en-US" i="1">
                <a:latin typeface="Times New Roman" pitchFamily="18" charset="0"/>
              </a:rPr>
              <a:t>a</a:t>
            </a:r>
            <a:r>
              <a:rPr lang="en-US" baseline="-25000">
                <a:latin typeface="Times New Roman" pitchFamily="18" charset="0"/>
              </a:rPr>
              <a:t>1</a:t>
            </a:r>
            <a:r>
              <a:rPr lang="en-US">
                <a:latin typeface="Times New Roman" pitchFamily="18" charset="0"/>
              </a:rPr>
              <a:t>, …</a:t>
            </a:r>
            <a:r>
              <a:rPr lang="en-US" i="1">
                <a:latin typeface="Times New Roman" pitchFamily="18" charset="0"/>
              </a:rPr>
              <a:t>a</a:t>
            </a:r>
            <a:r>
              <a:rPr lang="en-US" i="1" baseline="-25000">
                <a:latin typeface="Times New Roman" pitchFamily="18" charset="0"/>
              </a:rPr>
              <a:t>n</a:t>
            </a:r>
            <a:r>
              <a:rPr lang="en-US">
                <a:latin typeface="Times New Roman" pitchFamily="18" charset="0"/>
              </a:rPr>
              <a:t>} super-increasing sequence, </a:t>
            </a:r>
          </a:p>
          <a:p>
            <a:pPr>
              <a:buFont typeface="Wingdings" pitchFamily="2" charset="2"/>
              <a:buNone/>
            </a:pPr>
            <a:r>
              <a:rPr lang="en-US" i="1">
                <a:latin typeface="Times New Roman" pitchFamily="18" charset="0"/>
              </a:rPr>
              <a:t>     A</a:t>
            </a:r>
            <a:r>
              <a:rPr lang="en-US">
                <a:latin typeface="Times New Roman" pitchFamily="18" charset="0"/>
              </a:rPr>
              <a:t> is a private (easy) knapsack</a:t>
            </a:r>
          </a:p>
          <a:p>
            <a:pPr>
              <a:buFont typeface="Wingdings" pitchFamily="2" charset="2"/>
              <a:buNone/>
            </a:pPr>
            <a:r>
              <a:rPr lang="en-US" i="1">
                <a:latin typeface="Times New Roman" pitchFamily="18" charset="0"/>
              </a:rPr>
              <a:t>     a</a:t>
            </a:r>
            <a:r>
              <a:rPr lang="en-US" baseline="-25000">
                <a:latin typeface="Times New Roman" pitchFamily="18" charset="0"/>
              </a:rPr>
              <a:t>1</a:t>
            </a:r>
            <a:r>
              <a:rPr lang="en-US">
                <a:latin typeface="Times New Roman" pitchFamily="18" charset="0"/>
              </a:rPr>
              <a:t>+ …+ </a:t>
            </a:r>
            <a:r>
              <a:rPr lang="en-US" i="1">
                <a:latin typeface="Times New Roman" pitchFamily="18" charset="0"/>
              </a:rPr>
              <a:t>a</a:t>
            </a:r>
            <a:r>
              <a:rPr lang="en-US" i="1" baseline="-25000">
                <a:latin typeface="Times New Roman" pitchFamily="18" charset="0"/>
              </a:rPr>
              <a:t>n </a:t>
            </a:r>
            <a:r>
              <a:rPr lang="en-US" i="1">
                <a:latin typeface="Times New Roman" pitchFamily="18" charset="0"/>
              </a:rPr>
              <a:t> = E</a:t>
            </a:r>
          </a:p>
          <a:p>
            <a:r>
              <a:rPr lang="en-US">
                <a:latin typeface="Times New Roman" pitchFamily="18" charset="0"/>
              </a:rPr>
              <a:t>Chooses </a:t>
            </a:r>
            <a:r>
              <a:rPr lang="en-US" i="1">
                <a:latin typeface="Times New Roman" pitchFamily="18" charset="0"/>
              </a:rPr>
              <a:t>M</a:t>
            </a:r>
            <a:r>
              <a:rPr lang="en-US">
                <a:latin typeface="Times New Roman" pitchFamily="18" charset="0"/>
              </a:rPr>
              <a:t> - the next prime larger than </a:t>
            </a:r>
            <a:r>
              <a:rPr lang="en-US" i="1">
                <a:latin typeface="Times New Roman" pitchFamily="18" charset="0"/>
              </a:rPr>
              <a:t>E</a:t>
            </a:r>
            <a:r>
              <a:rPr lang="en-US">
                <a:latin typeface="Times New Roman" pitchFamily="18" charset="0"/>
              </a:rPr>
              <a:t>.</a:t>
            </a:r>
          </a:p>
          <a:p>
            <a:r>
              <a:rPr lang="en-US">
                <a:latin typeface="Times New Roman" pitchFamily="18" charset="0"/>
              </a:rPr>
              <a:t>Chooses </a:t>
            </a:r>
            <a:r>
              <a:rPr lang="en-US" i="1">
                <a:latin typeface="Times New Roman" pitchFamily="18" charset="0"/>
              </a:rPr>
              <a:t>W</a:t>
            </a:r>
            <a:r>
              <a:rPr lang="en-US">
                <a:latin typeface="Times New Roman" pitchFamily="18" charset="0"/>
              </a:rPr>
              <a:t> that satisfies 2 </a:t>
            </a:r>
            <a:r>
              <a:rPr lang="en-US">
                <a:latin typeface="Times New Roman" pitchFamily="18" charset="0"/>
                <a:sym typeface="Symbol" pitchFamily="18" charset="2"/>
              </a:rPr>
              <a:t> </a:t>
            </a:r>
            <a:r>
              <a:rPr lang="en-US" i="1">
                <a:latin typeface="Times New Roman" pitchFamily="18" charset="0"/>
              </a:rPr>
              <a:t>W</a:t>
            </a:r>
            <a:r>
              <a:rPr lang="en-US">
                <a:latin typeface="Times New Roman" pitchFamily="18" charset="0"/>
              </a:rPr>
              <a:t> &lt; </a:t>
            </a:r>
            <a:r>
              <a:rPr lang="en-US" i="1">
                <a:latin typeface="Times New Roman" pitchFamily="18" charset="0"/>
              </a:rPr>
              <a:t>M</a:t>
            </a:r>
            <a:r>
              <a:rPr lang="en-US">
                <a:latin typeface="Times New Roman" pitchFamily="18" charset="0"/>
              </a:rPr>
              <a:t> and </a:t>
            </a:r>
          </a:p>
          <a:p>
            <a:pPr>
              <a:buFont typeface="Wingdings" pitchFamily="2" charset="2"/>
              <a:buNone/>
            </a:pPr>
            <a:r>
              <a:rPr lang="en-US">
                <a:latin typeface="Times New Roman" pitchFamily="18" charset="0"/>
              </a:rPr>
              <a:t>     (</a:t>
            </a:r>
            <a:r>
              <a:rPr lang="en-US" i="1">
                <a:latin typeface="Times New Roman" pitchFamily="18" charset="0"/>
              </a:rPr>
              <a:t>W</a:t>
            </a:r>
            <a:r>
              <a:rPr lang="en-US">
                <a:latin typeface="Times New Roman" pitchFamily="18" charset="0"/>
              </a:rPr>
              <a:t>, </a:t>
            </a:r>
            <a:r>
              <a:rPr lang="en-US" i="1">
                <a:latin typeface="Times New Roman" pitchFamily="18" charset="0"/>
              </a:rPr>
              <a:t>M</a:t>
            </a:r>
            <a:r>
              <a:rPr lang="en-US">
                <a:latin typeface="Times New Roman" pitchFamily="18" charset="0"/>
              </a:rPr>
              <a:t>) = 1(W is relatively prime with M)</a:t>
            </a:r>
          </a:p>
          <a:p>
            <a:r>
              <a:rPr lang="en-US">
                <a:latin typeface="Times New Roman" pitchFamily="18" charset="0"/>
              </a:rPr>
              <a:t>Computes Public (hard) knapsack </a:t>
            </a:r>
            <a:r>
              <a:rPr lang="en-US" i="1">
                <a:latin typeface="Times New Roman" pitchFamily="18" charset="0"/>
              </a:rPr>
              <a:t>B</a:t>
            </a:r>
            <a:r>
              <a:rPr lang="en-US">
                <a:latin typeface="Times New Roman" pitchFamily="18" charset="0"/>
              </a:rPr>
              <a:t> = {</a:t>
            </a:r>
            <a:r>
              <a:rPr lang="en-US" i="1">
                <a:latin typeface="Times New Roman" pitchFamily="18" charset="0"/>
              </a:rPr>
              <a:t>b</a:t>
            </a:r>
            <a:r>
              <a:rPr lang="en-US" baseline="-25000">
                <a:latin typeface="Times New Roman" pitchFamily="18" charset="0"/>
              </a:rPr>
              <a:t>1</a:t>
            </a:r>
            <a:r>
              <a:rPr lang="en-US">
                <a:latin typeface="Times New Roman" pitchFamily="18" charset="0"/>
              </a:rPr>
              <a:t>, ….</a:t>
            </a:r>
            <a:r>
              <a:rPr lang="en-US" i="1">
                <a:latin typeface="Times New Roman" pitchFamily="18" charset="0"/>
              </a:rPr>
              <a:t>b</a:t>
            </a:r>
            <a:r>
              <a:rPr lang="en-US" baseline="-25000">
                <a:latin typeface="Times New Roman" pitchFamily="18" charset="0"/>
              </a:rPr>
              <a:t>n</a:t>
            </a:r>
            <a:r>
              <a:rPr lang="en-US">
                <a:latin typeface="Times New Roman" pitchFamily="18" charset="0"/>
              </a:rPr>
              <a:t>}, where </a:t>
            </a:r>
            <a:r>
              <a:rPr lang="en-US" i="1">
                <a:latin typeface="Times New Roman" pitchFamily="18" charset="0"/>
              </a:rPr>
              <a:t>b</a:t>
            </a:r>
            <a:r>
              <a:rPr lang="en-US" i="1" baseline="-25000">
                <a:latin typeface="Times New Roman" pitchFamily="18" charset="0"/>
              </a:rPr>
              <a:t>i</a:t>
            </a:r>
            <a:r>
              <a:rPr lang="en-US" i="1">
                <a:latin typeface="Times New Roman" pitchFamily="18" charset="0"/>
              </a:rPr>
              <a:t> = Wa</a:t>
            </a:r>
            <a:r>
              <a:rPr lang="en-US" i="1" baseline="-25000">
                <a:latin typeface="Times New Roman" pitchFamily="18" charset="0"/>
              </a:rPr>
              <a:t>i</a:t>
            </a:r>
            <a:r>
              <a:rPr lang="en-US" i="1">
                <a:latin typeface="Times New Roman" pitchFamily="18" charset="0"/>
              </a:rPr>
              <a:t> (</a:t>
            </a:r>
            <a:r>
              <a:rPr lang="en-US">
                <a:latin typeface="Times New Roman" pitchFamily="18" charset="0"/>
              </a:rPr>
              <a:t>mod</a:t>
            </a:r>
            <a:r>
              <a:rPr lang="en-US" i="1">
                <a:latin typeface="Times New Roman" pitchFamily="18" charset="0"/>
              </a:rPr>
              <a:t> M), </a:t>
            </a:r>
            <a:r>
              <a:rPr lang="en-US">
                <a:latin typeface="Times New Roman" pitchFamily="18" charset="0"/>
              </a:rPr>
              <a:t>1</a:t>
            </a:r>
            <a:r>
              <a:rPr lang="en-US" i="1">
                <a:latin typeface="Times New Roman" pitchFamily="18" charset="0"/>
              </a:rPr>
              <a:t> </a:t>
            </a:r>
            <a:r>
              <a:rPr lang="en-US" i="1">
                <a:latin typeface="Times New Roman" pitchFamily="18" charset="0"/>
                <a:sym typeface="Symbol" pitchFamily="18" charset="2"/>
              </a:rPr>
              <a:t>  i   n </a:t>
            </a:r>
          </a:p>
          <a:p>
            <a:r>
              <a:rPr lang="en-US" b="1">
                <a:latin typeface="Times New Roman" pitchFamily="18" charset="0"/>
                <a:sym typeface="Symbol" pitchFamily="18" charset="2"/>
              </a:rPr>
              <a:t>Keeps Private Key: </a:t>
            </a:r>
            <a:r>
              <a:rPr lang="en-US" i="1">
                <a:latin typeface="Times New Roman" pitchFamily="18" charset="0"/>
                <a:sym typeface="Symbol" pitchFamily="18" charset="2"/>
              </a:rPr>
              <a:t>A, W, M</a:t>
            </a:r>
          </a:p>
          <a:p>
            <a:r>
              <a:rPr lang="en-US" b="1">
                <a:latin typeface="Times New Roman" pitchFamily="18" charset="0"/>
                <a:sym typeface="Symbol" pitchFamily="18" charset="2"/>
              </a:rPr>
              <a:t>Publishes Public key</a:t>
            </a:r>
            <a:r>
              <a:rPr lang="en-US" i="1">
                <a:latin typeface="Times New Roman" pitchFamily="18" charset="0"/>
                <a:sym typeface="Symbol" pitchFamily="18" charset="2"/>
              </a:rPr>
              <a:t>: B</a:t>
            </a:r>
          </a:p>
          <a:p>
            <a:pPr>
              <a:buFont typeface="Wingdings" pitchFamily="2" charset="2"/>
              <a:buNone/>
            </a:pPr>
            <a:endParaRPr lang="en-US">
              <a:latin typeface="Times New Roman" pitchFamily="18" charset="0"/>
            </a:endParaRPr>
          </a:p>
          <a:p>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a:r>
              <a:rPr lang="en-US" sz="3800"/>
              <a:t>Example: ALICE creates Public and Private Keys</a:t>
            </a:r>
          </a:p>
        </p:txBody>
      </p:sp>
      <p:sp>
        <p:nvSpPr>
          <p:cNvPr id="90115" name="Rectangle 3"/>
          <p:cNvSpPr>
            <a:spLocks noGrp="1" noChangeArrowheads="1"/>
          </p:cNvSpPr>
          <p:nvPr>
            <p:ph type="body" idx="1"/>
          </p:nvPr>
        </p:nvSpPr>
        <p:spPr>
          <a:xfrm>
            <a:off x="685800" y="1600200"/>
            <a:ext cx="8458200" cy="5029200"/>
          </a:xfrm>
        </p:spPr>
        <p:txBody>
          <a:bodyPr/>
          <a:lstStyle/>
          <a:p>
            <a:r>
              <a:rPr lang="en-US">
                <a:latin typeface="Times New Roman" pitchFamily="18" charset="0"/>
              </a:rPr>
              <a:t>Alice Private Key: </a:t>
            </a:r>
          </a:p>
          <a:p>
            <a:pPr lvl="1"/>
            <a:r>
              <a:rPr lang="en-US" i="1">
                <a:latin typeface="Times New Roman" pitchFamily="18" charset="0"/>
              </a:rPr>
              <a:t>A</a:t>
            </a:r>
            <a:r>
              <a:rPr lang="en-US">
                <a:latin typeface="Times New Roman" pitchFamily="18" charset="0"/>
              </a:rPr>
              <a:t>= {1, 2, 4, 8} – super increasing  </a:t>
            </a:r>
          </a:p>
          <a:p>
            <a:pPr lvl="1"/>
            <a:r>
              <a:rPr lang="en-US" i="1">
                <a:latin typeface="Times New Roman" pitchFamily="18" charset="0"/>
              </a:rPr>
              <a:t>E  =</a:t>
            </a:r>
            <a:r>
              <a:rPr lang="en-US">
                <a:latin typeface="Times New Roman" pitchFamily="18" charset="0"/>
              </a:rPr>
              <a:t> 1+2+4+8</a:t>
            </a:r>
            <a:r>
              <a:rPr lang="en-US" i="1">
                <a:latin typeface="Times New Roman" pitchFamily="18" charset="0"/>
              </a:rPr>
              <a:t> = </a:t>
            </a:r>
            <a:r>
              <a:rPr lang="en-US">
                <a:latin typeface="Times New Roman" pitchFamily="18" charset="0"/>
              </a:rPr>
              <a:t>15 and </a:t>
            </a:r>
            <a:r>
              <a:rPr lang="en-US" i="1">
                <a:latin typeface="Times New Roman" pitchFamily="18" charset="0"/>
              </a:rPr>
              <a:t>M </a:t>
            </a:r>
            <a:r>
              <a:rPr lang="en-US">
                <a:latin typeface="Times New Roman" pitchFamily="18" charset="0"/>
              </a:rPr>
              <a:t>= 17 first prime &gt; 15</a:t>
            </a:r>
          </a:p>
          <a:p>
            <a:pPr lvl="1"/>
            <a:r>
              <a:rPr lang="en-US" i="1">
                <a:latin typeface="Times New Roman" pitchFamily="18" charset="0"/>
              </a:rPr>
              <a:t>W</a:t>
            </a:r>
            <a:r>
              <a:rPr lang="en-US">
                <a:latin typeface="Times New Roman" pitchFamily="18" charset="0"/>
              </a:rPr>
              <a:t> =  7,  2 </a:t>
            </a:r>
            <a:r>
              <a:rPr lang="en-US">
                <a:latin typeface="Times New Roman" pitchFamily="18" charset="0"/>
                <a:sym typeface="Symbol" pitchFamily="18" charset="2"/>
              </a:rPr>
              <a:t> </a:t>
            </a:r>
            <a:r>
              <a:rPr lang="en-US" i="1">
                <a:latin typeface="Times New Roman" pitchFamily="18" charset="0"/>
              </a:rPr>
              <a:t>W</a:t>
            </a:r>
            <a:r>
              <a:rPr lang="en-US">
                <a:latin typeface="Times New Roman" pitchFamily="18" charset="0"/>
              </a:rPr>
              <a:t> &lt; 17, and (7, 17) = 1 </a:t>
            </a:r>
          </a:p>
          <a:p>
            <a:r>
              <a:rPr lang="en-US">
                <a:latin typeface="Times New Roman" pitchFamily="18" charset="0"/>
              </a:rPr>
              <a:t>Public Key: </a:t>
            </a:r>
          </a:p>
          <a:p>
            <a:pPr lvl="2">
              <a:buFont typeface="Wingdings" pitchFamily="2" charset="2"/>
              <a:buNone/>
            </a:pPr>
            <a:r>
              <a:rPr lang="en-US" sz="2100">
                <a:latin typeface="Times New Roman" pitchFamily="18" charset="0"/>
              </a:rPr>
              <a:t> (</a:t>
            </a:r>
            <a:r>
              <a:rPr lang="en-US">
                <a:latin typeface="Times New Roman" pitchFamily="18" charset="0"/>
              </a:rPr>
              <a:t>1*7) mod 17 = 7</a:t>
            </a:r>
          </a:p>
          <a:p>
            <a:pPr lvl="2">
              <a:buFont typeface="Wingdings" pitchFamily="2" charset="2"/>
              <a:buNone/>
            </a:pPr>
            <a:r>
              <a:rPr lang="en-US">
                <a:latin typeface="Times New Roman" pitchFamily="18" charset="0"/>
              </a:rPr>
              <a:t> (2*7) mod 17 = 14 </a:t>
            </a:r>
          </a:p>
          <a:p>
            <a:pPr lvl="2">
              <a:buFont typeface="Wingdings" pitchFamily="2" charset="2"/>
              <a:buNone/>
            </a:pPr>
            <a:r>
              <a:rPr lang="en-US">
                <a:latin typeface="Times New Roman" pitchFamily="18" charset="0"/>
              </a:rPr>
              <a:t> (4*7) mod 17 = 28 mod 17 = 11</a:t>
            </a:r>
          </a:p>
          <a:p>
            <a:pPr lvl="2">
              <a:buFont typeface="Wingdings" pitchFamily="2" charset="2"/>
              <a:buNone/>
            </a:pPr>
            <a:r>
              <a:rPr lang="en-US">
                <a:latin typeface="Times New Roman" pitchFamily="18" charset="0"/>
              </a:rPr>
              <a:t> (8*7) mod 17= 56 mod 17 = 5</a:t>
            </a:r>
          </a:p>
          <a:p>
            <a:pPr>
              <a:buFont typeface="Wingdings" pitchFamily="2" charset="2"/>
              <a:buNone/>
            </a:pPr>
            <a:r>
              <a:rPr lang="en-US">
                <a:latin typeface="Times New Roman" pitchFamily="18" charset="0"/>
              </a:rPr>
              <a:t>Public Key: B = {7, 14, 11, 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1866</TotalTime>
  <Words>1415</Words>
  <Application>Microsoft Office PowerPoint</Application>
  <PresentationFormat>On-screen Show (4:3)</PresentationFormat>
  <Paragraphs>206</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Layers</vt:lpstr>
      <vt:lpstr>Equation</vt:lpstr>
      <vt:lpstr>Merkle-Hellman Knapsack Cryptosystem </vt:lpstr>
      <vt:lpstr>Classical Knapsack Problem</vt:lpstr>
      <vt:lpstr>Subset-Sum Problem</vt:lpstr>
      <vt:lpstr>Easy Knapsack Problem</vt:lpstr>
      <vt:lpstr>Polynomial Time Algorithm for Easy Knapsack Problem</vt:lpstr>
      <vt:lpstr>Example</vt:lpstr>
      <vt:lpstr>Merkle-Hellman Additive Knapsack Cryptosystem</vt:lpstr>
      <vt:lpstr>Alice  Knapsack Cryptosystem Construction</vt:lpstr>
      <vt:lpstr>Example: ALICE creates Public and Private Keys</vt:lpstr>
      <vt:lpstr>Bob – Encryption Process</vt:lpstr>
      <vt:lpstr>Example Continue: Bob Encryption</vt:lpstr>
      <vt:lpstr>Alice – Decryption Process</vt:lpstr>
      <vt:lpstr>Example continue: Alice Decryption:   </vt:lpstr>
      <vt:lpstr>Programming Lab</vt:lpstr>
      <vt:lpstr>Encryption and Decryption</vt:lpstr>
      <vt:lpstr>PART II: Ciphertext Only Cryptanalytic Attack on Merkle-Hellman Knapsack: Dynamic Programming Algorithm </vt:lpstr>
      <vt:lpstr>Step 2: Backtracking</vt:lpstr>
      <vt:lpstr>  EXAMPLE Input: B={1, 4, 5, 2}, C =3  </vt:lpstr>
    </vt:vector>
  </TitlesOfParts>
  <Company>rutgers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Number Theory in Computer Science Curriculum</dc:title>
  <dc:creator>yana</dc:creator>
  <cp:lastModifiedBy>widener</cp:lastModifiedBy>
  <cp:revision>268</cp:revision>
  <dcterms:created xsi:type="dcterms:W3CDTF">2005-12-28T00:21:21Z</dcterms:created>
  <dcterms:modified xsi:type="dcterms:W3CDTF">2015-03-24T19:47:34Z</dcterms:modified>
</cp:coreProperties>
</file>