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sldIdLst>
    <p:sldId id="256" r:id="rId3"/>
    <p:sldId id="258" r:id="rId4"/>
    <p:sldId id="259" r:id="rId5"/>
    <p:sldId id="260" r:id="rId6"/>
    <p:sldId id="257" r:id="rId7"/>
    <p:sldId id="261" r:id="rId8"/>
    <p:sldId id="272" r:id="rId9"/>
    <p:sldId id="273" r:id="rId10"/>
    <p:sldId id="266" r:id="rId11"/>
    <p:sldId id="267" r:id="rId12"/>
    <p:sldId id="268" r:id="rId13"/>
    <p:sldId id="269" r:id="rId14"/>
    <p:sldId id="270" r:id="rId15"/>
    <p:sldId id="271" r:id="rId16"/>
    <p:sldId id="262" r:id="rId17"/>
    <p:sldId id="264" r:id="rId18"/>
    <p:sldId id="265" r:id="rId19"/>
    <p:sldId id="263" r:id="rId20"/>
  </p:sldIdLst>
  <p:sldSz cx="9144000" cy="6858000" type="screen4x3"/>
  <p:notesSz cx="6858000" cy="9144000"/>
  <p:custShowLst>
    <p:custShow name="Custom Show 1" id="0">
      <p:sldLst>
        <p:sld r:id="rId3"/>
        <p:sld r:id="rId4"/>
        <p:sld r:id="rId5"/>
        <p:sld r:id="rId6"/>
        <p:sld r:id="rId7"/>
        <p:sld r:id="rId8"/>
        <p:sld r:id="rId9"/>
        <p:sld r:id="rId10"/>
        <p:sld r:id="rId11"/>
        <p:sld r:id="rId12"/>
        <p:sld r:id="rId13"/>
        <p:sld r:id="rId14"/>
        <p:sld r:id="rId15"/>
        <p:sld r:id="rId16"/>
        <p:sld r:id="rId17"/>
        <p:sld r:id="rId18"/>
        <p:sld r:id="rId19"/>
        <p:sld r:id="rId2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83" autoAdjust="0"/>
    <p:restoredTop sz="94660"/>
  </p:normalViewPr>
  <p:slideViewPr>
    <p:cSldViewPr>
      <p:cViewPr varScale="1">
        <p:scale>
          <a:sx n="62" d="100"/>
          <a:sy n="62" d="100"/>
        </p:scale>
        <p:origin x="-150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2"/>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400764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1193048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2748148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E6B644-76FC-42B8-B5B0-F095A8423802}"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26653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E6B644-76FC-42B8-B5B0-F095A8423802}" type="datetimeFigureOut">
              <a:rPr lang="en-US" smtClean="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961092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6B644-76FC-42B8-B5B0-F095A8423802}" type="datetimeFigureOut">
              <a:rPr lang="en-US" smtClean="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1100731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6B644-76FC-42B8-B5B0-F095A8423802}" type="datetimeFigureOut">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195323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6B644-76FC-42B8-B5B0-F095A8423802}"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397757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6B644-76FC-42B8-B5B0-F095A8423802}"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13189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4060115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extLst>
      <p:ext uri="{BB962C8B-B14F-4D97-AF65-F5344CB8AC3E}">
        <p14:creationId xmlns:p14="http://schemas.microsoft.com/office/powerpoint/2010/main" val="398556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1"/>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5" y="3852865"/>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6B644-76FC-42B8-B5B0-F095A8423802}"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109AD-0D62-4557-AC6F-FF9AEC7D4E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E6B644-76FC-42B8-B5B0-F095A8423802}"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109AD-0D62-4557-AC6F-FF9AEC7D4E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E6B644-76FC-42B8-B5B0-F095A8423802}" type="datetimeFigureOut">
              <a:rPr lang="en-US" smtClean="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109AD-0D62-4557-AC6F-FF9AEC7D4E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6B644-76FC-42B8-B5B0-F095A8423802}" type="datetimeFigureOut">
              <a:rPr lang="en-US" smtClean="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109AD-0D62-4557-AC6F-FF9AEC7D4E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6B644-76FC-42B8-B5B0-F095A8423802}" type="datetimeFigureOut">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109AD-0D62-4557-AC6F-FF9AEC7D4E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2"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6B644-76FC-42B8-B5B0-F095A8423802}"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109AD-0D62-4557-AC6F-FF9AEC7D4EB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EE6B644-76FC-42B8-B5B0-F095A8423802}" type="datetimeFigureOut">
              <a:rPr lang="en-US" smtClean="0"/>
              <a:t>4/8/2022</a:t>
            </a:fld>
            <a:endParaRPr lang="en-US"/>
          </a:p>
        </p:txBody>
      </p:sp>
      <p:sp>
        <p:nvSpPr>
          <p:cNvPr id="9" name="Slide Number Placeholder 8"/>
          <p:cNvSpPr>
            <a:spLocks noGrp="1"/>
          </p:cNvSpPr>
          <p:nvPr>
            <p:ph type="sldNum" sz="quarter" idx="11"/>
          </p:nvPr>
        </p:nvSpPr>
        <p:spPr/>
        <p:txBody>
          <a:bodyPr/>
          <a:lstStyle/>
          <a:p>
            <a:fld id="{838109AD-0D62-4557-AC6F-FF9AEC7D4EB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38109AD-0D62-4557-AC6F-FF9AEC7D4EB8}" type="slidenum">
              <a:rPr lang="en-US" smtClean="0"/>
              <a:t>‹#›</a:t>
            </a:fld>
            <a:endParaRPr lang="en-US"/>
          </a:p>
        </p:txBody>
      </p:sp>
      <p:sp>
        <p:nvSpPr>
          <p:cNvPr id="5" name="Footer Placeholder 4"/>
          <p:cNvSpPr>
            <a:spLocks noGrp="1"/>
          </p:cNvSpPr>
          <p:nvPr>
            <p:ph type="ftr" sz="quarter" idx="3"/>
          </p:nvPr>
        </p:nvSpPr>
        <p:spPr>
          <a:xfrm rot="16200000">
            <a:off x="7586913"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4"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EE6B644-76FC-42B8-B5B0-F095A8423802}" type="datetimeFigureOut">
              <a:rPr lang="en-US" smtClean="0"/>
              <a:t>4/8/2022</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6B644-76FC-42B8-B5B0-F095A8423802}" type="datetimeFigureOut">
              <a:rPr lang="en-US" smtClean="0"/>
              <a:t>4/8/2022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109AD-0D62-4557-AC6F-FF9AEC7D4EB8}" type="slidenum">
              <a:rPr lang="en-US" smtClean="0"/>
              <a:t>‹#›</a:t>
            </a:fld>
            <a:endParaRPr lang="en-US"/>
          </a:p>
        </p:txBody>
      </p:sp>
    </p:spTree>
    <p:extLst>
      <p:ext uri="{BB962C8B-B14F-4D97-AF65-F5344CB8AC3E}">
        <p14:creationId xmlns:p14="http://schemas.microsoft.com/office/powerpoint/2010/main" val="110633665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longwoodgardens.org/"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taylorarboretumwu.wixsite.com/taylorarboretum"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482840" cy="3276600"/>
          </a:xfrm>
        </p:spPr>
        <p:txBody>
          <a:bodyPr>
            <a:noAutofit/>
          </a:bodyPr>
          <a:lstStyle/>
          <a:p>
            <a:pPr algn="ctr"/>
            <a:r>
              <a:rPr lang="en-US" sz="6000" b="1" dirty="0" smtClean="0">
                <a:latin typeface="Times New Roman" panose="02020603050405020304" pitchFamily="18" charset="0"/>
                <a:cs typeface="Times New Roman" panose="02020603050405020304" pitchFamily="18" charset="0"/>
              </a:rPr>
              <a:t>Digital </a:t>
            </a:r>
            <a:br>
              <a:rPr lang="en-US" sz="6000" b="1" dirty="0" smtClean="0">
                <a:latin typeface="Times New Roman" panose="02020603050405020304" pitchFamily="18" charset="0"/>
                <a:cs typeface="Times New Roman" panose="02020603050405020304" pitchFamily="18" charset="0"/>
              </a:rPr>
            </a:br>
            <a:r>
              <a:rPr lang="en-US" sz="6000" b="1" dirty="0" smtClean="0">
                <a:latin typeface="Times New Roman" panose="02020603050405020304" pitchFamily="18" charset="0"/>
                <a:cs typeface="Times New Roman" panose="02020603050405020304" pitchFamily="18" charset="0"/>
              </a:rPr>
              <a:t>Media </a:t>
            </a:r>
            <a:br>
              <a:rPr lang="en-US" sz="6000" b="1" dirty="0" smtClean="0">
                <a:latin typeface="Times New Roman" panose="02020603050405020304" pitchFamily="18" charset="0"/>
                <a:cs typeface="Times New Roman" panose="02020603050405020304" pitchFamily="18" charset="0"/>
              </a:rPr>
            </a:br>
            <a:r>
              <a:rPr lang="en-US" sz="6000" b="1" dirty="0" smtClean="0">
                <a:latin typeface="Times New Roman" panose="02020603050405020304" pitchFamily="18" charset="0"/>
                <a:cs typeface="Times New Roman" panose="02020603050405020304" pitchFamily="18" charset="0"/>
              </a:rPr>
              <a:t>Informatics</a:t>
            </a:r>
            <a:endParaRPr lang="en-US" sz="6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4191000"/>
            <a:ext cx="7406640" cy="1752600"/>
          </a:xfrm>
        </p:spPr>
        <p:txBody>
          <a:bodyPr>
            <a:normAutofit/>
          </a:bodyPr>
          <a:lstStyle/>
          <a:p>
            <a:pPr algn="ctr"/>
            <a:r>
              <a:rPr lang="en-US" sz="4800" i="1" dirty="0" smtClean="0">
                <a:latin typeface="Times New Roman" panose="02020603050405020304" pitchFamily="18" charset="0"/>
                <a:cs typeface="Times New Roman" panose="02020603050405020304" pitchFamily="18" charset="0"/>
              </a:rPr>
              <a:t>WIDENER UNIVERSITY</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33327"/>
      </p:ext>
    </p:extLst>
  </p:cSld>
  <p:clrMapOvr>
    <a:masterClrMapping/>
  </p:clrMapOvr>
  <mc:AlternateContent xmlns:mc="http://schemas.openxmlformats.org/markup-compatibility/2006">
    <mc:Choice xmlns:p14="http://schemas.microsoft.com/office/powerpoint/2010/main" Requires="p14">
      <p:transition spd="slow" p14:dur="2000" advTm="4078"/>
    </mc:Choice>
    <mc:Fallback>
      <p:transition spd="slow" advTm="407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7162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Women in Computing Club </a:t>
            </a:r>
            <a:endParaRPr lang="en-US" sz="32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6858000"/>
          </a:xfrm>
          <a:prstGeom prst="rect">
            <a:avLst/>
          </a:prstGeom>
        </p:spPr>
      </p:pic>
    </p:spTree>
    <p:extLst>
      <p:ext uri="{BB962C8B-B14F-4D97-AF65-F5344CB8AC3E}">
        <p14:creationId xmlns:p14="http://schemas.microsoft.com/office/powerpoint/2010/main" val="3836986683"/>
      </p:ext>
    </p:extLst>
  </p:cSld>
  <p:clrMapOvr>
    <a:masterClrMapping/>
  </p:clrMapOvr>
  <mc:AlternateContent xmlns:mc="http://schemas.openxmlformats.org/markup-compatibility/2006">
    <mc:Choice xmlns:p14="http://schemas.microsoft.com/office/powerpoint/2010/main" Requires="p14">
      <p:transition spd="slow" p14:dur="2000" advTm="3796"/>
    </mc:Choice>
    <mc:Fallback>
      <p:transition spd="slow" advTm="379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7162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Women in Computing Club </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7175"/>
            <a:ext cx="4248150" cy="61208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150" y="3186112"/>
            <a:ext cx="4895849" cy="36718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150" y="737175"/>
            <a:ext cx="4895850" cy="3671888"/>
          </a:xfrm>
          <a:prstGeom prst="rect">
            <a:avLst/>
          </a:prstGeom>
        </p:spPr>
      </p:pic>
    </p:spTree>
    <p:extLst>
      <p:ext uri="{BB962C8B-B14F-4D97-AF65-F5344CB8AC3E}">
        <p14:creationId xmlns:p14="http://schemas.microsoft.com/office/powerpoint/2010/main" val="3875956046"/>
      </p:ext>
    </p:extLst>
  </p:cSld>
  <p:clrMapOvr>
    <a:masterClrMapping/>
  </p:clrMapOvr>
  <mc:AlternateContent xmlns:mc="http://schemas.openxmlformats.org/markup-compatibility/2006">
    <mc:Choice xmlns:p14="http://schemas.microsoft.com/office/powerpoint/2010/main" Requires="p14">
      <p:transition spd="slow" p14:dur="2000" advTm="3463"/>
    </mc:Choice>
    <mc:Fallback>
      <p:transition spd="slow" advTm="346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7162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Honors Week </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00"/>
            <a:ext cx="4457700" cy="594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1990" y="914400"/>
            <a:ext cx="4686300" cy="5943600"/>
          </a:xfrm>
          <a:prstGeom prst="rect">
            <a:avLst/>
          </a:prstGeom>
        </p:spPr>
      </p:pic>
    </p:spTree>
    <p:extLst>
      <p:ext uri="{BB962C8B-B14F-4D97-AF65-F5344CB8AC3E}">
        <p14:creationId xmlns:p14="http://schemas.microsoft.com/office/powerpoint/2010/main" val="209344769"/>
      </p:ext>
    </p:extLst>
  </p:cSld>
  <p:clrMapOvr>
    <a:masterClrMapping/>
  </p:clrMapOvr>
  <mc:AlternateContent xmlns:mc="http://schemas.openxmlformats.org/markup-compatibility/2006">
    <mc:Choice xmlns:p14="http://schemas.microsoft.com/office/powerpoint/2010/main" Requires="p14">
      <p:transition spd="slow" p14:dur="2000" advTm="3770"/>
    </mc:Choice>
    <mc:Fallback>
      <p:transition spd="slow" advTm="377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7162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Summer Research Symposium</a:t>
            </a:r>
            <a:endParaRPr lang="en-US" sz="32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 y="838200"/>
            <a:ext cx="7772400" cy="5829300"/>
          </a:xfrm>
          <a:prstGeom prst="rect">
            <a:avLst/>
          </a:prstGeom>
        </p:spPr>
      </p:pic>
    </p:spTree>
    <p:extLst>
      <p:ext uri="{BB962C8B-B14F-4D97-AF65-F5344CB8AC3E}">
        <p14:creationId xmlns:p14="http://schemas.microsoft.com/office/powerpoint/2010/main" val="2340329040"/>
      </p:ext>
    </p:extLst>
  </p:cSld>
  <p:clrMapOvr>
    <a:masterClrMapping/>
  </p:clrMapOvr>
  <mc:AlternateContent xmlns:mc="http://schemas.openxmlformats.org/markup-compatibility/2006">
    <mc:Choice xmlns:p14="http://schemas.microsoft.com/office/powerpoint/2010/main" Requires="p14">
      <p:transition spd="slow" p14:dur="2000" advTm="3828"/>
    </mc:Choice>
    <mc:Fallback>
      <p:transition spd="slow" advTm="382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7740497"/>
      </p:ext>
    </p:extLst>
  </p:cSld>
  <p:clrMapOvr>
    <a:masterClrMapping/>
  </p:clrMapOvr>
  <mc:AlternateContent xmlns:mc="http://schemas.openxmlformats.org/markup-compatibility/2006">
    <mc:Choice xmlns:p14="http://schemas.microsoft.com/office/powerpoint/2010/main" Requires="p14">
      <p:transition spd="slow" p14:dur="2000" advTm="4412"/>
    </mc:Choice>
    <mc:Fallback>
      <p:transition spd="slow" advTm="441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4909444"/>
      </p:ext>
    </p:extLst>
  </p:cSld>
  <p:clrMapOvr>
    <a:masterClrMapping/>
  </p:clrMapOvr>
  <mc:AlternateContent xmlns:mc="http://schemas.openxmlformats.org/markup-compatibility/2006">
    <mc:Choice xmlns:p14="http://schemas.microsoft.com/office/powerpoint/2010/main" Requires="p14">
      <p:transition spd="slow" p14:dur="2000" advTm="4312"/>
    </mc:Choice>
    <mc:Fallback>
      <p:transition spd="slow" advTm="431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716"/>
            <a:ext cx="8915400" cy="5293757"/>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Alumni Spotlight:</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Digital Media Informatics Alumni Hunter McGinnis</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Class of 2016, DMI/COMS </a:t>
            </a:r>
            <a:r>
              <a:rPr lang="en-US" sz="2000" b="1" dirty="0" smtClean="0">
                <a:latin typeface="Times New Roman" panose="02020603050405020304" pitchFamily="18" charset="0"/>
                <a:cs typeface="Times New Roman" panose="02020603050405020304" pitchFamily="18" charset="0"/>
              </a:rPr>
              <a:t>major</a:t>
            </a:r>
          </a:p>
          <a:p>
            <a:pPr algn="ctr"/>
            <a:endParaRPr lang="en-US" sz="20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"I started at Widener as a Communications Major, with the intent to go into video editing or graphic designing. Further into my college career, I learned more about what jobs were out there for when I graduated and I started gaining interest in the ones that involved coding and graphics. I then found out that Widener had a major where you learned integration between computer science and communications, so I added Digital Media Informatics as a second major. At the start of my junior year, I accepted an internship with the Philadelphia Flyers and 76ers. Immediately following my internship, they offered me a part time job in game-day production. Since graduating, they were impressed with my background in Digital Media and promoted me to what they call, “Graphics Expert.” I am currently learning the new graphics systems and building the graphics that the 76ers will use throughout the season."</a:t>
            </a:r>
          </a:p>
          <a:p>
            <a:endParaRPr lang="en-US" dirty="0"/>
          </a:p>
        </p:txBody>
      </p:sp>
    </p:spTree>
    <p:extLst>
      <p:ext uri="{BB962C8B-B14F-4D97-AF65-F5344CB8AC3E}">
        <p14:creationId xmlns:p14="http://schemas.microsoft.com/office/powerpoint/2010/main" val="3396772660"/>
      </p:ext>
    </p:extLst>
  </p:cSld>
  <p:clrMapOvr>
    <a:masterClrMapping/>
  </p:clrMapOvr>
  <mc:AlternateContent xmlns:mc="http://schemas.openxmlformats.org/markup-compatibility/2006">
    <mc:Choice xmlns:p14="http://schemas.microsoft.com/office/powerpoint/2010/main" Requires="p14">
      <p:transition spd="slow" p14:dur="2000" advTm="6792"/>
    </mc:Choice>
    <mc:Fallback>
      <p:transition spd="slow" advTm="679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36439"/>
            <a:ext cx="4191000" cy="5201424"/>
          </a:xfrm>
          <a:prstGeom prst="rect">
            <a:avLst/>
          </a:prstGeom>
        </p:spPr>
        <p:txBody>
          <a:bodyPr wrap="square">
            <a:spAutoFit/>
          </a:bodyPr>
          <a:lstStyle/>
          <a:p>
            <a:pPr algn="ctr"/>
            <a:r>
              <a:rPr lang="en-US" sz="2000" b="1" dirty="0"/>
              <a:t>Alumni Spotlight: </a:t>
            </a:r>
            <a:r>
              <a:rPr lang="en-US" sz="2000" b="1" dirty="0" err="1"/>
              <a:t>Zuny</a:t>
            </a:r>
            <a:r>
              <a:rPr lang="en-US" sz="2000" b="1" dirty="0"/>
              <a:t> </a:t>
            </a:r>
            <a:r>
              <a:rPr lang="en-US" sz="2000" b="1" dirty="0" err="1"/>
              <a:t>Jamatte</a:t>
            </a:r>
            <a:r>
              <a:rPr lang="en-US" sz="2000" b="1" dirty="0"/>
              <a:t> </a:t>
            </a:r>
            <a:r>
              <a:rPr lang="en-US" sz="2000" b="1" dirty="0" smtClean="0"/>
              <a:t>'18</a:t>
            </a:r>
          </a:p>
          <a:p>
            <a:pPr algn="ctr"/>
            <a:r>
              <a:rPr lang="en-US" sz="2000" b="1" dirty="0"/>
              <a:t>Current Position</a:t>
            </a:r>
          </a:p>
          <a:p>
            <a:pPr algn="ctr"/>
            <a:r>
              <a:rPr lang="en-US" sz="2000" dirty="0"/>
              <a:t>Seed Your Future Intern</a:t>
            </a:r>
            <a:br>
              <a:rPr lang="en-US" sz="2000" dirty="0"/>
            </a:br>
            <a:r>
              <a:rPr lang="en-US" sz="2000" dirty="0">
                <a:hlinkClick r:id="rId2" tooltip="Longwood Gardens"/>
              </a:rPr>
              <a:t>Longwood Gardens </a:t>
            </a:r>
            <a:endParaRPr lang="en-US" sz="2000" dirty="0"/>
          </a:p>
          <a:p>
            <a:endParaRPr lang="en-US" b="1" dirty="0" smtClean="0"/>
          </a:p>
          <a:p>
            <a:pPr algn="ctr"/>
            <a:r>
              <a:rPr lang="en-US" b="1" dirty="0" smtClean="0"/>
              <a:t>My </a:t>
            </a:r>
            <a:r>
              <a:rPr lang="en-US" b="1" dirty="0"/>
              <a:t>Widener Experience</a:t>
            </a:r>
          </a:p>
          <a:p>
            <a:pPr algn="ctr"/>
            <a:r>
              <a:rPr lang="en-US" b="1" cap="small" dirty="0"/>
              <a:t>Why did you decide to major in digital media informatics?</a:t>
            </a:r>
          </a:p>
          <a:p>
            <a:pPr algn="ctr"/>
            <a:r>
              <a:rPr lang="en-US" dirty="0"/>
              <a:t>I chose to major in DMI, because I liked the fact that it was a combination of the technical aspects of Computer Science with the creativity of Communication Studies. This major allowed me to try different things and learn different topics within my field to find out that I have a multitude of interests. </a:t>
            </a:r>
          </a:p>
          <a:p>
            <a:r>
              <a:rPr lang="en-US" dirty="0" smtClean="0"/>
              <a:t>. </a:t>
            </a:r>
            <a:endParaRPr lang="en-US" dirty="0"/>
          </a:p>
          <a:p>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2" y="10205"/>
            <a:ext cx="4638207" cy="4638207"/>
          </a:xfrm>
          <a:prstGeom prst="rect">
            <a:avLst/>
          </a:prstGeom>
        </p:spPr>
      </p:pic>
      <p:sp>
        <p:nvSpPr>
          <p:cNvPr id="5" name="TextBox 4"/>
          <p:cNvSpPr txBox="1"/>
          <p:nvPr/>
        </p:nvSpPr>
        <p:spPr>
          <a:xfrm>
            <a:off x="304800" y="4953000"/>
            <a:ext cx="8534400" cy="1754326"/>
          </a:xfrm>
          <a:prstGeom prst="rect">
            <a:avLst/>
          </a:prstGeom>
          <a:noFill/>
        </p:spPr>
        <p:txBody>
          <a:bodyPr wrap="square" rtlCol="0">
            <a:spAutoFit/>
          </a:bodyPr>
          <a:lstStyle/>
          <a:p>
            <a:pPr algn="ctr"/>
            <a:r>
              <a:rPr lang="en-US" b="1" cap="small" dirty="0"/>
              <a:t>What advice would you give a prospective student considering your major?</a:t>
            </a:r>
          </a:p>
          <a:p>
            <a:pPr algn="ctr"/>
            <a:r>
              <a:rPr lang="en-US" dirty="0"/>
              <a:t>The best advice to give to prospective students is to take as many classes as possible, whether you think you will like it or not. You'll never know what else is out there until you try it out and its harder to learn about different things after college. Take advantage of the opportunities and resources available to you at Widener. </a:t>
            </a:r>
          </a:p>
          <a:p>
            <a:endParaRPr lang="en-US" dirty="0"/>
          </a:p>
        </p:txBody>
      </p:sp>
    </p:spTree>
    <p:extLst>
      <p:ext uri="{BB962C8B-B14F-4D97-AF65-F5344CB8AC3E}">
        <p14:creationId xmlns:p14="http://schemas.microsoft.com/office/powerpoint/2010/main" val="2680487855"/>
      </p:ext>
    </p:extLst>
  </p:cSld>
  <p:clrMapOvr>
    <a:masterClrMapping/>
  </p:clrMapOvr>
  <mc:AlternateContent xmlns:mc="http://schemas.openxmlformats.org/markup-compatibility/2006">
    <mc:Choice xmlns:p14="http://schemas.microsoft.com/office/powerpoint/2010/main" Requires="p14">
      <p:transition spd="slow" p14:dur="2000" advTm="6103"/>
    </mc:Choice>
    <mc:Fallback>
      <p:transition spd="slow" advTm="610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 y="0"/>
            <a:ext cx="5446513" cy="6858000"/>
          </a:xfrm>
          <a:prstGeom prst="rect">
            <a:avLst/>
          </a:prstGeom>
        </p:spPr>
      </p:pic>
      <p:sp>
        <p:nvSpPr>
          <p:cNvPr id="6" name="TextBox 5"/>
          <p:cNvSpPr txBox="1"/>
          <p:nvPr/>
        </p:nvSpPr>
        <p:spPr>
          <a:xfrm>
            <a:off x="5456758" y="0"/>
            <a:ext cx="3613540" cy="6093976"/>
          </a:xfrm>
          <a:prstGeom prst="rect">
            <a:avLst/>
          </a:prstGeom>
          <a:noFill/>
        </p:spPr>
        <p:txBody>
          <a:bodyPr wrap="square" rtlCol="0">
            <a:spAutoFit/>
          </a:bodyPr>
          <a:lstStyle/>
          <a:p>
            <a:pPr algn="ctr"/>
            <a:r>
              <a:rPr lang="en-US" b="1" dirty="0"/>
              <a:t>Amy Magee, Digital Media Informatics, Class of 2020</a:t>
            </a:r>
            <a:br>
              <a:rPr lang="en-US" b="1" dirty="0"/>
            </a:br>
            <a:r>
              <a:rPr lang="en-US" dirty="0"/>
              <a:t/>
            </a:r>
            <a:br>
              <a:rPr lang="en-US" dirty="0"/>
            </a:br>
            <a:r>
              <a:rPr lang="en-US" sz="1600" dirty="0"/>
              <a:t>"Art has always been something meaningful in my life, it is a way of visually expressing my passion and creativity to share with others. Many times, however, I can only share my creations with the people close in my life. Recently, I was given an amazing opportunity to work with the </a:t>
            </a:r>
            <a:r>
              <a:rPr lang="en-US" sz="1600" dirty="0" err="1"/>
              <a:t>Oskin</a:t>
            </a:r>
            <a:r>
              <a:rPr lang="en-US" sz="1600" dirty="0"/>
              <a:t> Leadership Institute to create the next leadership banner to be displayed on </a:t>
            </a:r>
            <a:r>
              <a:rPr lang="en-US" sz="1600" dirty="0" err="1"/>
              <a:t>Kapelski</a:t>
            </a:r>
            <a:r>
              <a:rPr lang="en-US" sz="1600" dirty="0"/>
              <a:t> Learning Center. The process of creating the banner was challenging, but working through it with the faculty of Widener University was a great experience. The suspense of waiting for the day to see the banner hang up for all to see felt like forever, but it was definitely worth it. Having a chance for my art to be seen by hundreds of people and share a powerful message of leadership is an amazing feeling. "</a:t>
            </a:r>
          </a:p>
        </p:txBody>
      </p:sp>
    </p:spTree>
    <p:extLst>
      <p:ext uri="{BB962C8B-B14F-4D97-AF65-F5344CB8AC3E}">
        <p14:creationId xmlns:p14="http://schemas.microsoft.com/office/powerpoint/2010/main" val="1311449242"/>
      </p:ext>
    </p:extLst>
  </p:cSld>
  <p:clrMapOvr>
    <a:masterClrMapping/>
  </p:clrMapOvr>
  <mc:AlternateContent xmlns:mc="http://schemas.openxmlformats.org/markup-compatibility/2006">
    <mc:Choice xmlns:p14="http://schemas.microsoft.com/office/powerpoint/2010/main" Requires="p14">
      <p:transition spd="slow" p14:dur="2000" advTm="4482"/>
    </mc:Choice>
    <mc:Fallback>
      <p:transition spd="slow" advTm="448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5" y="0"/>
            <a:ext cx="9121515" cy="6858000"/>
          </a:xfrm>
          <a:prstGeom prst="rect">
            <a:avLst/>
          </a:prstGeom>
        </p:spPr>
      </p:pic>
    </p:spTree>
    <p:extLst>
      <p:ext uri="{BB962C8B-B14F-4D97-AF65-F5344CB8AC3E}">
        <p14:creationId xmlns:p14="http://schemas.microsoft.com/office/powerpoint/2010/main" val="3444471611"/>
      </p:ext>
    </p:extLst>
  </p:cSld>
  <p:clrMapOvr>
    <a:masterClrMapping/>
  </p:clrMapOvr>
  <mc:AlternateContent xmlns:mc="http://schemas.openxmlformats.org/markup-compatibility/2006">
    <mc:Choice xmlns:p14="http://schemas.microsoft.com/office/powerpoint/2010/main" Requires="p14">
      <p:transition spd="slow" p14:dur="2000" advTm="2802"/>
    </mc:Choice>
    <mc:Fallback>
      <p:transition spd="slow" advTm="280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8400" y="304800"/>
            <a:ext cx="2743200" cy="5170646"/>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Senior Capstone </a:t>
            </a:r>
          </a:p>
          <a:p>
            <a:pPr algn="ctr"/>
            <a:endParaRPr lang="en-US" sz="2400" i="1" dirty="0" smtClean="0">
              <a:latin typeface="Times New Roman" panose="02020603050405020304" pitchFamily="18" charset="0"/>
              <a:cs typeface="Times New Roman" panose="02020603050405020304" pitchFamily="18" charset="0"/>
            </a:endParaRPr>
          </a:p>
          <a:p>
            <a:pPr algn="ctr"/>
            <a:r>
              <a:rPr lang="en-US" sz="2400" i="1" dirty="0" smtClean="0">
                <a:latin typeface="Times New Roman" panose="02020603050405020304" pitchFamily="18" charset="0"/>
                <a:cs typeface="Times New Roman" panose="02020603050405020304" pitchFamily="18" charset="0"/>
              </a:rPr>
              <a:t>Taylor Memorial Arboretum at Widener University</a:t>
            </a:r>
          </a:p>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Jon </a:t>
            </a:r>
            <a:r>
              <a:rPr lang="en-US" sz="2400" dirty="0" err="1" smtClean="0">
                <a:latin typeface="Times New Roman" panose="02020603050405020304" pitchFamily="18" charset="0"/>
                <a:cs typeface="Times New Roman" panose="02020603050405020304" pitchFamily="18" charset="0"/>
              </a:rPr>
              <a:t>Blaies</a:t>
            </a:r>
            <a:r>
              <a:rPr lang="en-US" sz="2400" dirty="0" smtClean="0">
                <a:latin typeface="Times New Roman" panose="02020603050405020304" pitchFamily="18" charset="0"/>
                <a:cs typeface="Times New Roman" panose="02020603050405020304" pitchFamily="18" charset="0"/>
              </a:rPr>
              <a:t>, Ryan Nakanishi, Avery Bass</a:t>
            </a:r>
          </a:p>
          <a:p>
            <a:pPr algn="ctr"/>
            <a:endParaRPr lang="en-US" sz="2400" dirty="0" smtClean="0">
              <a:latin typeface="Times New Roman" panose="02020603050405020304" pitchFamily="18" charset="0"/>
              <a:cs typeface="Times New Roman" panose="02020603050405020304" pitchFamily="18" charset="0"/>
              <a:hlinkClick r:id="rId2"/>
            </a:endParaRPr>
          </a:p>
          <a:p>
            <a:pPr algn="ctr"/>
            <a:r>
              <a:rPr lang="en-US" sz="2400" dirty="0" smtClean="0">
                <a:latin typeface="Times New Roman" panose="02020603050405020304" pitchFamily="18" charset="0"/>
                <a:cs typeface="Times New Roman" panose="02020603050405020304" pitchFamily="18" charset="0"/>
                <a:hlinkClick r:id="rId2"/>
              </a:rPr>
              <a:t>https://taylorarboretumwu.wixsite.com/taylorarboretum</a:t>
            </a:r>
            <a:endParaRPr lang="en-US" sz="2400" dirty="0" smtClean="0">
              <a:latin typeface="Times New Roman" panose="02020603050405020304" pitchFamily="18" charset="0"/>
              <a:cs typeface="Times New Roman" panose="02020603050405020304" pitchFamily="18" charset="0"/>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248400" cy="6948746"/>
          </a:xfrm>
          <a:prstGeom prst="rect">
            <a:avLst/>
          </a:prstGeom>
        </p:spPr>
      </p:pic>
    </p:spTree>
    <p:extLst>
      <p:ext uri="{BB962C8B-B14F-4D97-AF65-F5344CB8AC3E}">
        <p14:creationId xmlns:p14="http://schemas.microsoft.com/office/powerpoint/2010/main" val="938501818"/>
      </p:ext>
    </p:extLst>
  </p:cSld>
  <p:clrMapOvr>
    <a:masterClrMapping/>
  </p:clrMapOvr>
  <mc:AlternateContent xmlns:mc="http://schemas.openxmlformats.org/markup-compatibility/2006">
    <mc:Choice xmlns:p14="http://schemas.microsoft.com/office/powerpoint/2010/main" Requires="p14">
      <p:transition spd="slow" p14:dur="2000" advTm="3382"/>
    </mc:Choice>
    <mc:Fallback>
      <p:transition spd="slow" advTm="338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764"/>
            <a:ext cx="9144000" cy="7139528"/>
          </a:xfrm>
          <a:prstGeom prst="rect">
            <a:avLst/>
          </a:prstGeom>
        </p:spPr>
      </p:pic>
    </p:spTree>
    <p:extLst>
      <p:ext uri="{BB962C8B-B14F-4D97-AF65-F5344CB8AC3E}">
        <p14:creationId xmlns:p14="http://schemas.microsoft.com/office/powerpoint/2010/main" val="3731283306"/>
      </p:ext>
    </p:extLst>
  </p:cSld>
  <p:clrMapOvr>
    <a:masterClrMapping/>
  </p:clrMapOvr>
  <mc:AlternateContent xmlns:mc="http://schemas.openxmlformats.org/markup-compatibility/2006">
    <mc:Choice xmlns:p14="http://schemas.microsoft.com/office/powerpoint/2010/main" Requires="p14">
      <p:transition spd="slow" p14:dur="2000" advTm="4041"/>
    </mc:Choice>
    <mc:Fallback>
      <p:transition spd="slow" advTm="404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605" y="0"/>
            <a:ext cx="5711395"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5" y="-55120"/>
            <a:ext cx="4317975" cy="6913120"/>
          </a:xfrm>
          <a:prstGeom prst="rect">
            <a:avLst/>
          </a:prstGeom>
        </p:spPr>
      </p:pic>
    </p:spTree>
    <p:extLst>
      <p:ext uri="{BB962C8B-B14F-4D97-AF65-F5344CB8AC3E}">
        <p14:creationId xmlns:p14="http://schemas.microsoft.com/office/powerpoint/2010/main" val="3791155054"/>
      </p:ext>
    </p:extLst>
  </p:cSld>
  <p:clrMapOvr>
    <a:masterClrMapping/>
  </p:clrMapOvr>
  <mc:AlternateContent xmlns:mc="http://schemas.openxmlformats.org/markup-compatibility/2006">
    <mc:Choice xmlns:p14="http://schemas.microsoft.com/office/powerpoint/2010/main" Requires="p14">
      <p:transition spd="slow" p14:dur="2000" advTm="4865"/>
    </mc:Choice>
    <mc:Fallback>
      <p:transition spd="slow" advTm="486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745"/>
            <a:ext cx="8839200" cy="2314480"/>
          </a:xfrm>
          <a:prstGeom prst="rect">
            <a:avLst/>
          </a:prstGeom>
        </p:spPr>
        <p:txBody>
          <a:bodyPr wrap="square">
            <a:spAutoFit/>
          </a:bodyPr>
          <a:lstStyle/>
          <a:p>
            <a:pPr algn="ctr"/>
            <a:endParaRPr lang="en-US" sz="20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Senior Capstone </a:t>
            </a:r>
            <a:endParaRPr lang="en-US" sz="2000" b="1" dirty="0" smtClean="0">
              <a:latin typeface="Times New Roman" panose="02020603050405020304" pitchFamily="18" charset="0"/>
              <a:cs typeface="Times New Roman" panose="02020603050405020304" pitchFamily="18" charset="0"/>
            </a:endParaRPr>
          </a:p>
          <a:p>
            <a:pPr algn="ctr"/>
            <a:r>
              <a:rPr lang="en-US" sz="2000" b="1" dirty="0" err="1" smtClean="0">
                <a:latin typeface="Times New Roman" panose="02020603050405020304" pitchFamily="18" charset="0"/>
                <a:cs typeface="Times New Roman" panose="02020603050405020304" pitchFamily="18" charset="0"/>
              </a:rPr>
              <a:t>HEADstrong</a:t>
            </a:r>
            <a:r>
              <a:rPr lang="en-US"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Foundation</a:t>
            </a:r>
          </a:p>
          <a:p>
            <a:pPr algn="ctr">
              <a:lnSpc>
                <a:spcPct val="80000"/>
              </a:lnSpc>
            </a:pPr>
            <a:r>
              <a:rPr lang="en-US" sz="2000" dirty="0" err="1" smtClean="0">
                <a:solidFill>
                  <a:schemeClr val="tx1"/>
                </a:solidFill>
                <a:latin typeface="Times New Roman" panose="02020603050405020304" pitchFamily="18" charset="0"/>
                <a:cs typeface="Times New Roman" panose="02020603050405020304" pitchFamily="18" charset="0"/>
              </a:rPr>
              <a:t>Zuny</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Jamatte</a:t>
            </a:r>
            <a:r>
              <a:rPr lang="en-US" sz="2000" dirty="0" smtClean="0">
                <a:solidFill>
                  <a:schemeClr val="tx1"/>
                </a:solidFill>
                <a:latin typeface="Times New Roman" panose="02020603050405020304" pitchFamily="18" charset="0"/>
                <a:cs typeface="Times New Roman" panose="02020603050405020304" pitchFamily="18" charset="0"/>
              </a:rPr>
              <a:t>, Christian Jobs, Zach </a:t>
            </a:r>
            <a:r>
              <a:rPr lang="en-US" sz="2000" dirty="0" err="1" smtClean="0">
                <a:solidFill>
                  <a:schemeClr val="tx1"/>
                </a:solidFill>
                <a:latin typeface="Times New Roman" panose="02020603050405020304" pitchFamily="18" charset="0"/>
                <a:cs typeface="Times New Roman" panose="02020603050405020304" pitchFamily="18" charset="0"/>
              </a:rPr>
              <a:t>Michaliszyn</a:t>
            </a:r>
            <a:r>
              <a:rPr lang="en-US" sz="2000" dirty="0" smtClean="0">
                <a:solidFill>
                  <a:schemeClr val="tx1"/>
                </a:solidFill>
                <a:latin typeface="Times New Roman" panose="02020603050405020304" pitchFamily="18" charset="0"/>
                <a:cs typeface="Times New Roman" panose="02020603050405020304" pitchFamily="18" charset="0"/>
              </a:rPr>
              <a:t>, Tyler Smith</a:t>
            </a:r>
          </a:p>
          <a:p>
            <a:pPr algn="ctr">
              <a:lnSpc>
                <a:spcPct val="80000"/>
              </a:lnSpc>
            </a:pPr>
            <a:r>
              <a:rPr lang="en-US" sz="2000" dirty="0" smtClean="0">
                <a:solidFill>
                  <a:schemeClr val="tx1"/>
                </a:solidFill>
                <a:latin typeface="Times New Roman" panose="02020603050405020304" pitchFamily="18" charset="0"/>
                <a:cs typeface="Times New Roman" panose="02020603050405020304" pitchFamily="18" charset="0"/>
              </a:rPr>
              <a:t>Advisor: Dwight </a:t>
            </a:r>
            <a:r>
              <a:rPr lang="en-US" sz="2000" dirty="0" err="1" smtClean="0">
                <a:solidFill>
                  <a:schemeClr val="tx1"/>
                </a:solidFill>
                <a:latin typeface="Times New Roman" panose="02020603050405020304" pitchFamily="18" charset="0"/>
                <a:cs typeface="Times New Roman" panose="02020603050405020304" pitchFamily="18" charset="0"/>
              </a:rPr>
              <a:t>DeWerth-Pallmeyer</a:t>
            </a:r>
            <a:r>
              <a:rPr lang="en-US" sz="2000" b="1" dirty="0" smtClean="0">
                <a:effectLst>
                  <a:outerShdw blurRad="38100" dist="38100" dir="2700000" algn="tl">
                    <a:srgbClr val="C0C0C0"/>
                  </a:outerShdw>
                </a:effectLst>
              </a:rPr>
              <a:t/>
            </a:r>
            <a:br>
              <a:rPr lang="en-US" sz="2000" b="1" dirty="0" smtClean="0">
                <a:effectLst>
                  <a:outerShdw blurRad="38100" dist="38100" dir="2700000" algn="tl">
                    <a:srgbClr val="C0C0C0"/>
                  </a:outerShdw>
                </a:effectLst>
              </a:rPr>
            </a:br>
            <a:r>
              <a:rPr lang="en-US" dirty="0" smtClean="0">
                <a:latin typeface="Times New Roman" panose="02020603050405020304" pitchFamily="18" charset="0"/>
                <a:cs typeface="Times New Roman" panose="02020603050405020304" pitchFamily="18" charset="0"/>
              </a:rPr>
              <a:t> </a:t>
            </a:r>
          </a:p>
          <a:p>
            <a:pPr marL="351047"/>
            <a:endParaRPr lang="en-US" sz="2000" b="1" dirty="0" smtClean="0">
              <a:latin typeface="Calibri (Headings)"/>
            </a:endParaRPr>
          </a:p>
          <a:p>
            <a:pPr algn="ct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0"/>
            <a:ext cx="9144000" cy="5446893"/>
          </a:xfrm>
          <a:prstGeom prst="rect">
            <a:avLst/>
          </a:prstGeom>
        </p:spPr>
      </p:pic>
    </p:spTree>
    <p:extLst>
      <p:ext uri="{BB962C8B-B14F-4D97-AF65-F5344CB8AC3E}">
        <p14:creationId xmlns:p14="http://schemas.microsoft.com/office/powerpoint/2010/main" val="3463222329"/>
      </p:ext>
    </p:extLst>
  </p:cSld>
  <p:clrMapOvr>
    <a:masterClrMapping/>
  </p:clrMapOvr>
  <mc:AlternateContent xmlns:mc="http://schemas.openxmlformats.org/markup-compatibility/2006">
    <mc:Choice xmlns:p14="http://schemas.microsoft.com/office/powerpoint/2010/main" Requires="p14">
      <p:transition spd="slow" p14:dur="2000" advTm="3570"/>
    </mc:Choice>
    <mc:Fallback>
      <p:transition spd="slow" advTm="357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4334117"/>
      </p:ext>
    </p:extLst>
  </p:cSld>
  <p:clrMapOvr>
    <a:masterClrMapping/>
  </p:clrMapOvr>
  <mc:AlternateContent xmlns:mc="http://schemas.openxmlformats.org/markup-compatibility/2006">
    <mc:Choice xmlns:p14="http://schemas.microsoft.com/office/powerpoint/2010/main" Requires="p14">
      <p:transition spd="slow" p14:dur="2000" advTm="3633"/>
    </mc:Choice>
    <mc:Fallback>
      <p:transition spd="slow" advTm="363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4964401"/>
      </p:ext>
    </p:extLst>
  </p:cSld>
  <p:clrMapOvr>
    <a:masterClrMapping/>
  </p:clrMapOvr>
  <mc:AlternateContent xmlns:mc="http://schemas.openxmlformats.org/markup-compatibility/2006">
    <mc:Choice xmlns:p14="http://schemas.microsoft.com/office/powerpoint/2010/main" Requires="p14">
      <p:transition spd="slow" p14:dur="2000" advTm="3408"/>
    </mc:Choice>
    <mc:Fallback>
      <p:transition spd="slow" advTm="340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TextBox 2"/>
          <p:cNvSpPr txBox="1"/>
          <p:nvPr/>
        </p:nvSpPr>
        <p:spPr>
          <a:xfrm>
            <a:off x="5486400" y="533400"/>
            <a:ext cx="3352800" cy="4801314"/>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Digital Media Informatics </a:t>
            </a:r>
          </a:p>
          <a:p>
            <a:pPr algn="ctr"/>
            <a:r>
              <a:rPr lang="en-US" sz="3200" b="1" dirty="0" smtClean="0">
                <a:latin typeface="Times New Roman" panose="02020603050405020304" pitchFamily="18" charset="0"/>
                <a:cs typeface="Times New Roman" panose="02020603050405020304" pitchFamily="18" charset="0"/>
              </a:rPr>
              <a:t>Alumni</a:t>
            </a:r>
            <a:endParaRPr lang="en-US" sz="3200" b="1" dirty="0" smtClean="0">
              <a:latin typeface="Times New Roman" panose="02020603050405020304" pitchFamily="18" charset="0"/>
              <a:cs typeface="Times New Roman" panose="02020603050405020304" pitchFamily="18" charset="0"/>
            </a:endParaRPr>
          </a:p>
          <a:p>
            <a:pPr algn="ctr"/>
            <a:endParaRPr lang="en-US" sz="3200" dirty="0" smtClean="0">
              <a:latin typeface="Times New Roman" panose="02020603050405020304" pitchFamily="18" charset="0"/>
              <a:cs typeface="Times New Roman" panose="02020603050405020304" pitchFamily="18" charset="0"/>
            </a:endParaRPr>
          </a:p>
          <a:p>
            <a:pPr algn="ctr"/>
            <a:r>
              <a:rPr lang="en-US" sz="3200" dirty="0" err="1" smtClean="0">
                <a:latin typeface="Times New Roman" panose="02020603050405020304" pitchFamily="18" charset="0"/>
                <a:cs typeface="Times New Roman" panose="02020603050405020304" pitchFamily="18" charset="0"/>
              </a:rPr>
              <a:t>Zuny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Jamatte</a:t>
            </a:r>
            <a:endParaRPr lang="en-US" sz="3200" dirty="0" smtClean="0">
              <a:latin typeface="Times New Roman" panose="02020603050405020304" pitchFamily="18" charset="0"/>
              <a:cs typeface="Times New Roman" panose="02020603050405020304" pitchFamily="18" charset="0"/>
            </a:endParaRPr>
          </a:p>
          <a:p>
            <a:pPr algn="ctr"/>
            <a:endParaRPr lang="en-US" sz="3200" dirty="0" smtClean="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Zach </a:t>
            </a:r>
            <a:r>
              <a:rPr lang="en-US" sz="3200" dirty="0" err="1" smtClean="0">
                <a:latin typeface="Times New Roman" panose="02020603050405020304" pitchFamily="18" charset="0"/>
                <a:cs typeface="Times New Roman" panose="02020603050405020304" pitchFamily="18" charset="0"/>
              </a:rPr>
              <a:t>Michaliszyn</a:t>
            </a:r>
            <a:r>
              <a:rPr lang="en-US" sz="3200" dirty="0" smtClean="0">
                <a:latin typeface="Times New Roman" panose="02020603050405020304" pitchFamily="18" charset="0"/>
                <a:cs typeface="Times New Roman" panose="02020603050405020304" pitchFamily="18" charset="0"/>
              </a:rPr>
              <a:t> </a:t>
            </a:r>
          </a:p>
          <a:p>
            <a:pPr algn="ctr"/>
            <a:endParaRPr lang="en-US" sz="3200" dirty="0" smtClean="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Tyler </a:t>
            </a:r>
            <a:r>
              <a:rPr lang="en-US" sz="3200" dirty="0">
                <a:latin typeface="Times New Roman" panose="02020603050405020304" pitchFamily="18" charset="0"/>
                <a:cs typeface="Times New Roman" panose="02020603050405020304" pitchFamily="18" charset="0"/>
              </a:rPr>
              <a:t>Smith</a:t>
            </a:r>
          </a:p>
          <a:p>
            <a:endParaRPr lang="en-US" dirty="0"/>
          </a:p>
        </p:txBody>
      </p:sp>
    </p:spTree>
    <p:extLst>
      <p:ext uri="{BB962C8B-B14F-4D97-AF65-F5344CB8AC3E}">
        <p14:creationId xmlns:p14="http://schemas.microsoft.com/office/powerpoint/2010/main" val="1192451445"/>
      </p:ext>
    </p:extLst>
  </p:cSld>
  <p:clrMapOvr>
    <a:masterClrMapping/>
  </p:clrMapOvr>
  <mc:AlternateContent xmlns:mc="http://schemas.openxmlformats.org/markup-compatibility/2006">
    <mc:Choice xmlns:p14="http://schemas.microsoft.com/office/powerpoint/2010/main" Requires="p14">
      <p:transition spd="slow" p14:dur="2000" advTm="3352"/>
    </mc:Choice>
    <mc:Fallback>
      <p:transition spd="slow" advTm="3352"/>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148</TotalTime>
  <Words>165</Words>
  <Application>Microsoft Office PowerPoint</Application>
  <PresentationFormat>On-screen Show (4:3)</PresentationFormat>
  <Paragraphs>40</Paragraphs>
  <Slides>18</Slides>
  <Notes>0</Notes>
  <HiddenSlides>0</HiddenSlides>
  <MMClips>0</MMClips>
  <ScaleCrop>false</ScaleCrop>
  <HeadingPairs>
    <vt:vector size="6" baseType="variant">
      <vt:variant>
        <vt:lpstr>Theme</vt:lpstr>
      </vt:variant>
      <vt:variant>
        <vt:i4>2</vt:i4>
      </vt:variant>
      <vt:variant>
        <vt:lpstr>Slide Titles</vt:lpstr>
      </vt:variant>
      <vt:variant>
        <vt:i4>18</vt:i4>
      </vt:variant>
      <vt:variant>
        <vt:lpstr>Custom Shows</vt:lpstr>
      </vt:variant>
      <vt:variant>
        <vt:i4>1</vt:i4>
      </vt:variant>
    </vt:vector>
  </HeadingPairs>
  <TitlesOfParts>
    <vt:vector size="21" baseType="lpstr">
      <vt:lpstr>Adjacency</vt:lpstr>
      <vt:lpstr>Office Theme</vt:lpstr>
      <vt:lpstr>Digital  Media  Informatics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Media Informatics</dc:title>
  <dc:creator>tempadmin</dc:creator>
  <cp:lastModifiedBy>tempadmin</cp:lastModifiedBy>
  <cp:revision>38</cp:revision>
  <dcterms:created xsi:type="dcterms:W3CDTF">2018-04-14T00:58:19Z</dcterms:created>
  <dcterms:modified xsi:type="dcterms:W3CDTF">2022-04-09T00:07:11Z</dcterms:modified>
</cp:coreProperties>
</file>