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5" r:id="rId3"/>
    <p:sldId id="261" r:id="rId4"/>
    <p:sldId id="259" r:id="rId5"/>
    <p:sldId id="260" r:id="rId6"/>
    <p:sldId id="258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96" d="100"/>
          <a:sy n="96" d="100"/>
        </p:scale>
        <p:origin x="86" y="1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3/30/2025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https://www.draft2digital.com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Sabbatical Report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Yana Kortsarts</a:t>
            </a:r>
          </a:p>
          <a:p>
            <a:r>
              <a:rPr lang="en-US" dirty="0" smtClean="0"/>
              <a:t>Computer Science Department, Widener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25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Widener University</a:t>
            </a:r>
          </a:p>
          <a:p>
            <a:r>
              <a:rPr lang="en-US" dirty="0" smtClean="0"/>
              <a:t>College of Arts and Sciences</a:t>
            </a:r>
          </a:p>
          <a:p>
            <a:r>
              <a:rPr lang="en-US" dirty="0" smtClean="0"/>
              <a:t>Computer Science and Communication Studies Departments</a:t>
            </a:r>
          </a:p>
          <a:p>
            <a:r>
              <a:rPr lang="en-US" dirty="0" smtClean="0"/>
              <a:t>Digital Media Informatics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58999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Sabbatical Purpose &amp; Textbook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9732" y="2133600"/>
            <a:ext cx="9174880" cy="3777622"/>
          </a:xfrm>
        </p:spPr>
        <p:txBody>
          <a:bodyPr/>
          <a:lstStyle/>
          <a:p>
            <a:r>
              <a:rPr lang="en-US" dirty="0" smtClean="0"/>
              <a:t>Fall 2023</a:t>
            </a:r>
          </a:p>
          <a:p>
            <a:r>
              <a:rPr lang="en-US" dirty="0" smtClean="0"/>
              <a:t>Collaborative work with Dr. </a:t>
            </a:r>
            <a:r>
              <a:rPr lang="en-US" dirty="0" err="1" smtClean="0"/>
              <a:t>Yulia</a:t>
            </a:r>
            <a:r>
              <a:rPr lang="en-US" dirty="0" smtClean="0"/>
              <a:t> Kempner, Holon Institute of Technology, Israel</a:t>
            </a:r>
          </a:p>
          <a:p>
            <a:r>
              <a:rPr lang="en-US" dirty="0"/>
              <a:t>Goal: Develop Part II of the textbook with programming exercises for an introductory </a:t>
            </a:r>
            <a:r>
              <a:rPr lang="en-US" dirty="0" smtClean="0"/>
              <a:t>programming course</a:t>
            </a:r>
          </a:p>
          <a:p>
            <a:r>
              <a:rPr lang="en-US" dirty="0"/>
              <a:t>Part I (Published: July 2018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Available </a:t>
            </a:r>
            <a:r>
              <a:rPr lang="en-US" dirty="0"/>
              <a:t>for free on major e-book platforms (Apple Books, Barnes &amp; Noble</a:t>
            </a:r>
            <a:r>
              <a:rPr lang="en-US" dirty="0" smtClean="0"/>
              <a:t>)</a:t>
            </a:r>
          </a:p>
          <a:p>
            <a:pPr lvl="1"/>
            <a:r>
              <a:rPr lang="en-US" dirty="0"/>
              <a:t>Published </a:t>
            </a:r>
            <a:r>
              <a:rPr lang="en-US" dirty="0" smtClean="0"/>
              <a:t>with smashwords.com</a:t>
            </a:r>
          </a:p>
          <a:p>
            <a:pPr lvl="1"/>
            <a:r>
              <a:rPr lang="en-US" dirty="0" smtClean="0"/>
              <a:t>Variables</a:t>
            </a:r>
            <a:r>
              <a:rPr lang="en-US" dirty="0"/>
              <a:t>, input/output, and arithmetic operators; decision structures; and </a:t>
            </a:r>
            <a:r>
              <a:rPr lang="en-US" dirty="0" smtClean="0"/>
              <a:t>loops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17" y="3951798"/>
            <a:ext cx="1668615" cy="2502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247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Experience in Teaching Introductory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006379"/>
            <a:ext cx="8915400" cy="3777622"/>
          </a:xfrm>
        </p:spPr>
        <p:txBody>
          <a:bodyPr/>
          <a:lstStyle/>
          <a:p>
            <a:r>
              <a:rPr lang="en-US" dirty="0"/>
              <a:t>Extensive experience teaching introductory </a:t>
            </a:r>
            <a:r>
              <a:rPr lang="en-US" dirty="0" smtClean="0"/>
              <a:t>programming</a:t>
            </a:r>
          </a:p>
          <a:p>
            <a:r>
              <a:rPr lang="en-US" dirty="0"/>
              <a:t>Teaching at Widener since Fall </a:t>
            </a:r>
            <a:r>
              <a:rPr lang="en-US" dirty="0" smtClean="0"/>
              <a:t>2003</a:t>
            </a:r>
          </a:p>
          <a:p>
            <a:r>
              <a:rPr lang="en-US" dirty="0"/>
              <a:t>Core first-year courses</a:t>
            </a:r>
            <a:r>
              <a:rPr lang="en-US" dirty="0" smtClean="0"/>
              <a:t>: </a:t>
            </a:r>
            <a:r>
              <a:rPr lang="en-US" dirty="0"/>
              <a:t>CSCI 151 &amp; CSCI 152 (Prerequisites for all CS courses</a:t>
            </a:r>
            <a:r>
              <a:rPr lang="en-US" dirty="0" smtClean="0"/>
              <a:t>)</a:t>
            </a:r>
          </a:p>
          <a:p>
            <a:r>
              <a:rPr lang="en-US" dirty="0"/>
              <a:t>Programming languages taught</a:t>
            </a:r>
            <a:r>
              <a:rPr lang="en-US" dirty="0" smtClean="0"/>
              <a:t>:</a:t>
            </a:r>
          </a:p>
          <a:p>
            <a:pPr lvl="1"/>
            <a:r>
              <a:rPr lang="en-US" dirty="0"/>
              <a:t>Prior to 2011: C </a:t>
            </a:r>
            <a:r>
              <a:rPr lang="en-US" dirty="0" smtClean="0"/>
              <a:t>programming</a:t>
            </a:r>
          </a:p>
          <a:p>
            <a:pPr lvl="1"/>
            <a:r>
              <a:rPr lang="en-US" dirty="0"/>
              <a:t>CSCI 151: </a:t>
            </a:r>
            <a:r>
              <a:rPr lang="en-US" dirty="0" smtClean="0"/>
              <a:t>Python</a:t>
            </a:r>
          </a:p>
          <a:p>
            <a:pPr lvl="1"/>
            <a:r>
              <a:rPr lang="en-US" dirty="0"/>
              <a:t>CSCI 152: Advanced Python &amp; accelerated C introduction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9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Introductory Programming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1828800"/>
            <a:ext cx="8915400" cy="4082422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 key research area in computer science education</a:t>
            </a:r>
          </a:p>
          <a:p>
            <a:r>
              <a:rPr lang="en-US" sz="2000" dirty="0"/>
              <a:t>Various approaches exist to introduce fundamental programming </a:t>
            </a:r>
            <a:r>
              <a:rPr lang="en-US" sz="2000" dirty="0" smtClean="0"/>
              <a:t>concepts</a:t>
            </a:r>
          </a:p>
          <a:p>
            <a:r>
              <a:rPr lang="en-US" sz="2000" dirty="0"/>
              <a:t>Teaching strategies differ among </a:t>
            </a:r>
            <a:r>
              <a:rPr lang="en-US" sz="2000" dirty="0" smtClean="0"/>
              <a:t>authors</a:t>
            </a:r>
          </a:p>
          <a:p>
            <a:r>
              <a:rPr lang="en-US" sz="2000" dirty="0"/>
              <a:t>Textbooks vary in pedagogical </a:t>
            </a:r>
            <a:r>
              <a:rPr lang="en-US" sz="2000" dirty="0" smtClean="0"/>
              <a:t>methods</a:t>
            </a:r>
          </a:p>
          <a:p>
            <a:r>
              <a:rPr lang="en-US" sz="2000" dirty="0"/>
              <a:t>Not all methods are effective for every audience</a:t>
            </a:r>
          </a:p>
        </p:txBody>
      </p:sp>
    </p:spTree>
    <p:extLst>
      <p:ext uri="{BB962C8B-B14F-4D97-AF65-F5344CB8AC3E}">
        <p14:creationId xmlns:p14="http://schemas.microsoft.com/office/powerpoint/2010/main" val="286377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Textbook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47305" y="1632667"/>
            <a:ext cx="8915400" cy="3837830"/>
          </a:xfrm>
        </p:spPr>
        <p:txBody>
          <a:bodyPr/>
          <a:lstStyle/>
          <a:p>
            <a:r>
              <a:rPr lang="en-US" dirty="0"/>
              <a:t>Chapter Structure </a:t>
            </a:r>
            <a:r>
              <a:rPr lang="en-US" dirty="0" smtClean="0"/>
              <a:t>Finalized</a:t>
            </a:r>
          </a:p>
          <a:p>
            <a:pPr lvl="1"/>
            <a:r>
              <a:rPr lang="en-US" dirty="0"/>
              <a:t>Introduced functions immediately after decision and loop structures, based on teaching experience.</a:t>
            </a:r>
          </a:p>
          <a:p>
            <a:r>
              <a:rPr lang="en-US" dirty="0" smtClean="0"/>
              <a:t>A </a:t>
            </a:r>
            <a:r>
              <a:rPr lang="en-US" dirty="0"/>
              <a:t>brief overview of theoretical </a:t>
            </a:r>
            <a:r>
              <a:rPr lang="en-US" dirty="0" smtClean="0"/>
              <a:t>material for both C and Python</a:t>
            </a:r>
          </a:p>
          <a:p>
            <a:r>
              <a:rPr lang="en-US" dirty="0"/>
              <a:t>Multiple programming exercise </a:t>
            </a:r>
            <a:r>
              <a:rPr lang="en-US" dirty="0" smtClean="0"/>
              <a:t>sessions</a:t>
            </a:r>
          </a:p>
          <a:p>
            <a:r>
              <a:rPr lang="en-US" dirty="0"/>
              <a:t>Sample solutions provided in </a:t>
            </a:r>
            <a:r>
              <a:rPr lang="en-US" dirty="0" smtClean="0"/>
              <a:t>Python </a:t>
            </a:r>
            <a:r>
              <a:rPr lang="en-US" dirty="0"/>
              <a:t>&amp; </a:t>
            </a:r>
            <a:r>
              <a:rPr lang="en-US" dirty="0" smtClean="0"/>
              <a:t>C</a:t>
            </a:r>
          </a:p>
          <a:p>
            <a:r>
              <a:rPr lang="en-US" dirty="0"/>
              <a:t>Detailed analysis &amp; step-by-step </a:t>
            </a:r>
            <a:r>
              <a:rPr lang="en-US" dirty="0" smtClean="0"/>
              <a:t>explanations</a:t>
            </a:r>
          </a:p>
          <a:p>
            <a:r>
              <a:rPr lang="en-US" dirty="0"/>
              <a:t>Organized exercises into sub-groups by </a:t>
            </a:r>
            <a:r>
              <a:rPr lang="en-US" dirty="0" smtClean="0"/>
              <a:t>complexity</a:t>
            </a:r>
            <a:endParaRPr lang="en-US" dirty="0" smtClean="0"/>
          </a:p>
          <a:p>
            <a:r>
              <a:rPr lang="en-US" dirty="0"/>
              <a:t>Dedicated special focus to word problems, emphasizing translation from narrative to </a:t>
            </a:r>
            <a:r>
              <a:rPr lang="en-US" dirty="0" smtClean="0"/>
              <a:t>code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9526265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4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15501" y="1497494"/>
            <a:ext cx="8915400" cy="4998721"/>
          </a:xfrm>
        </p:spPr>
        <p:txBody>
          <a:bodyPr>
            <a:normAutofit/>
          </a:bodyPr>
          <a:lstStyle/>
          <a:p>
            <a:r>
              <a:rPr lang="en-US" dirty="0" smtClean="0"/>
              <a:t>Draft is ready</a:t>
            </a:r>
          </a:p>
          <a:p>
            <a:r>
              <a:rPr lang="en-US" dirty="0" smtClean="0"/>
              <a:t>Currently under review in programming courses</a:t>
            </a:r>
          </a:p>
          <a:p>
            <a:r>
              <a:rPr lang="en-US" dirty="0" smtClean="0"/>
              <a:t>Chapter includes recursive functions</a:t>
            </a:r>
          </a:p>
          <a:p>
            <a:r>
              <a:rPr lang="en-US" dirty="0" smtClean="0"/>
              <a:t>Planning to </a:t>
            </a:r>
            <a:r>
              <a:rPr lang="en-US" dirty="0"/>
              <a:t>publish with </a:t>
            </a:r>
            <a:r>
              <a:rPr lang="en-US" dirty="0">
                <a:hlinkClick r:id="rId2"/>
              </a:rPr>
              <a:t>https://www.draft2digital.com</a:t>
            </a:r>
            <a:r>
              <a:rPr lang="en-US" dirty="0" smtClean="0">
                <a:hlinkClick r:id="rId2"/>
              </a:rPr>
              <a:t>/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7854" y="3490623"/>
            <a:ext cx="1827164" cy="2740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2053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6231" y="1642606"/>
            <a:ext cx="8915400" cy="42731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Arrays/One Dimensional Lists – without pointers</a:t>
            </a:r>
          </a:p>
          <a:p>
            <a:r>
              <a:rPr lang="en-US" dirty="0" smtClean="0"/>
              <a:t>Pointers/Arrays</a:t>
            </a:r>
          </a:p>
          <a:p>
            <a:r>
              <a:rPr lang="en-US" dirty="0" smtClean="0"/>
              <a:t> </a:t>
            </a:r>
            <a:r>
              <a:rPr lang="en-US" dirty="0"/>
              <a:t>S</a:t>
            </a:r>
            <a:r>
              <a:rPr lang="en-US" dirty="0" smtClean="0"/>
              <a:t>pecial </a:t>
            </a:r>
            <a:r>
              <a:rPr lang="en-US" dirty="0"/>
              <a:t>topics </a:t>
            </a:r>
            <a:r>
              <a:rPr lang="en-US" dirty="0" smtClean="0"/>
              <a:t>problems </a:t>
            </a:r>
          </a:p>
          <a:p>
            <a:r>
              <a:rPr lang="en-US" dirty="0" smtClean="0"/>
              <a:t>Enriching </a:t>
            </a:r>
            <a:r>
              <a:rPr lang="en-US" dirty="0"/>
              <a:t>introductory programming courses with non-intuitive probability experiments </a:t>
            </a:r>
            <a:r>
              <a:rPr lang="en-US" dirty="0" smtClean="0"/>
              <a:t>component, (</a:t>
            </a:r>
            <a:r>
              <a:rPr lang="en-US" dirty="0"/>
              <a:t>2012</a:t>
            </a:r>
            <a:r>
              <a:rPr lang="en-US" dirty="0" smtClean="0"/>
              <a:t>). Proceedings </a:t>
            </a:r>
            <a:r>
              <a:rPr lang="en-US" dirty="0"/>
              <a:t>of the 17th ACM Annual Conference on Innovation and Technology in Computer Science Education (</a:t>
            </a:r>
            <a:r>
              <a:rPr lang="en-US" dirty="0" err="1" smtClean="0"/>
              <a:t>ITiCSE</a:t>
            </a:r>
            <a:r>
              <a:rPr lang="en-US" dirty="0"/>
              <a:t>)</a:t>
            </a:r>
          </a:p>
          <a:p>
            <a:r>
              <a:rPr lang="en-US" dirty="0" smtClean="0"/>
              <a:t>Steganography </a:t>
            </a:r>
            <a:r>
              <a:rPr lang="en-US" dirty="0"/>
              <a:t>and Cryptography Inspired Enhancement of Introductory Programming </a:t>
            </a:r>
            <a:r>
              <a:rPr lang="en-US" dirty="0" smtClean="0"/>
              <a:t>Courses, (2015), </a:t>
            </a:r>
            <a:r>
              <a:rPr lang="en-US" dirty="0"/>
              <a:t>Information Systems Education Journal (ISEDJ), Volume 13, No. 4, pp. 24 – 32, July 2015</a:t>
            </a:r>
          </a:p>
          <a:p>
            <a:r>
              <a:rPr lang="en-US" dirty="0" smtClean="0"/>
              <a:t>Teaching </a:t>
            </a:r>
            <a:r>
              <a:rPr lang="en-US" dirty="0"/>
              <a:t>the power of randomization using a simple </a:t>
            </a:r>
            <a:r>
              <a:rPr lang="en-US" dirty="0" smtClean="0"/>
              <a:t>game, </a:t>
            </a:r>
            <a:r>
              <a:rPr lang="en-US" dirty="0"/>
              <a:t>SIGCSE '06: Proceedings of the 37th SIGCSE technical symposium on Computer science education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943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Conference Attendance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Research trip to Israel, July 2023</a:t>
            </a:r>
          </a:p>
          <a:p>
            <a:r>
              <a:rPr lang="en-US" sz="2400" dirty="0" smtClean="0"/>
              <a:t>ALGO/ESA </a:t>
            </a:r>
            <a:r>
              <a:rPr lang="en-US" sz="2400" i="1" dirty="0"/>
              <a:t>European Symposium on </a:t>
            </a:r>
            <a:r>
              <a:rPr lang="en-US" sz="2400" i="1" dirty="0" smtClean="0"/>
              <a:t>Algorithms</a:t>
            </a:r>
            <a:r>
              <a:rPr lang="en-US" sz="2400" dirty="0" smtClean="0"/>
              <a:t>/WAOA </a:t>
            </a:r>
            <a:r>
              <a:rPr lang="en-US" sz="2400" i="1" dirty="0"/>
              <a:t>Workshop on Approximation and Online </a:t>
            </a:r>
            <a:r>
              <a:rPr lang="en-US" sz="2400" i="1" dirty="0" smtClean="0"/>
              <a:t>Algorithms </a:t>
            </a:r>
            <a:r>
              <a:rPr lang="en-US" sz="2400" dirty="0" smtClean="0"/>
              <a:t>2023, September 4-8, </a:t>
            </a:r>
            <a:r>
              <a:rPr lang="en-US" sz="2400" dirty="0"/>
              <a:t>Centrum </a:t>
            </a:r>
            <a:r>
              <a:rPr lang="en-US" sz="2400" dirty="0" err="1"/>
              <a:t>Wiskunde</a:t>
            </a:r>
            <a:r>
              <a:rPr lang="en-US" sz="2400" dirty="0"/>
              <a:t> &amp; </a:t>
            </a:r>
            <a:r>
              <a:rPr lang="en-US" sz="2400" dirty="0" err="1"/>
              <a:t>Informatica</a:t>
            </a:r>
            <a:r>
              <a:rPr lang="en-US" sz="2400" dirty="0"/>
              <a:t> (CWI) </a:t>
            </a:r>
            <a:r>
              <a:rPr lang="en-US" sz="2400" dirty="0" smtClean="0"/>
              <a:t>national </a:t>
            </a:r>
            <a:r>
              <a:rPr lang="en-US" sz="2400" dirty="0"/>
              <a:t>research institute for mathematics and computer </a:t>
            </a:r>
            <a:r>
              <a:rPr lang="en-US" sz="2400" dirty="0" smtClean="0"/>
              <a:t>science, Amsterdam, Netherlands </a:t>
            </a:r>
            <a:r>
              <a:rPr lang="en-US" sz="2400" dirty="0" smtClean="0"/>
              <a:t>(Guido </a:t>
            </a:r>
            <a:r>
              <a:rPr lang="en-US" sz="2400" dirty="0" smtClean="0"/>
              <a:t>van Rossum </a:t>
            </a:r>
            <a:r>
              <a:rPr lang="en-US" sz="2400" smtClean="0"/>
              <a:t>developed Python in CWI in 1989-1990) 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405856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144</TotalTime>
  <Words>445</Words>
  <Application>Microsoft Office PowerPoint</Application>
  <PresentationFormat>Widescreen</PresentationFormat>
  <Paragraphs>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Wisp</vt:lpstr>
      <vt:lpstr>Sabbatical Report </vt:lpstr>
      <vt:lpstr>THANK YOU!</vt:lpstr>
      <vt:lpstr>Sabbatical Purpose &amp; Textbook Development</vt:lpstr>
      <vt:lpstr>Experience in Teaching Introductory Programming</vt:lpstr>
      <vt:lpstr>Teaching Introductory Programming</vt:lpstr>
      <vt:lpstr>Textbook Development</vt:lpstr>
      <vt:lpstr>Chapter 4 Functions</vt:lpstr>
      <vt:lpstr>Book Structure</vt:lpstr>
      <vt:lpstr>Conference Attendance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Sabbatical Report </dc:title>
  <dc:creator>Yana Kortsarts</dc:creator>
  <cp:lastModifiedBy>Yana Kortsarts</cp:lastModifiedBy>
  <cp:revision>26</cp:revision>
  <dcterms:created xsi:type="dcterms:W3CDTF">2025-03-30T21:42:41Z</dcterms:created>
  <dcterms:modified xsi:type="dcterms:W3CDTF">2025-03-31T00:31:45Z</dcterms:modified>
</cp:coreProperties>
</file>