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2" r:id="rId3"/>
    <p:sldId id="263" r:id="rId4"/>
    <p:sldId id="264" r:id="rId5"/>
    <p:sldId id="257" r:id="rId6"/>
    <p:sldId id="258" r:id="rId7"/>
    <p:sldId id="259" r:id="rId8"/>
    <p:sldId id="260" r:id="rId9"/>
    <p:sldId id="261"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67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0708235-E473-4EC2-ACA2-5EA85539CF4D}" type="datetimeFigureOut">
              <a:rPr lang="en-US" smtClean="0"/>
              <a:t>10/22/2011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88D48BB-3783-4A17-88EB-A403E83AEA93}"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708235-E473-4EC2-ACA2-5EA85539CF4D}" type="datetimeFigureOut">
              <a:rPr lang="en-US" smtClean="0"/>
              <a:t>10/22/2011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708235-E473-4EC2-ACA2-5EA85539CF4D}" type="datetimeFigureOut">
              <a:rPr lang="en-US" smtClean="0"/>
              <a:t>10/22/2011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708235-E473-4EC2-ACA2-5EA85539CF4D}" type="datetimeFigureOut">
              <a:rPr lang="en-US" smtClean="0"/>
              <a:t>10/22/2011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0708235-E473-4EC2-ACA2-5EA85539CF4D}" type="datetimeFigureOut">
              <a:rPr lang="en-US" smtClean="0"/>
              <a:t>10/22/2011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88D48BB-3783-4A17-88EB-A403E83AEA93}"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708235-E473-4EC2-ACA2-5EA85539CF4D}" type="datetimeFigureOut">
              <a:rPr lang="en-US" smtClean="0"/>
              <a:t>10/22/2011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0708235-E473-4EC2-ACA2-5EA85539CF4D}" type="datetimeFigureOut">
              <a:rPr lang="en-US" smtClean="0"/>
              <a:t>10/22/2011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0708235-E473-4EC2-ACA2-5EA85539CF4D}" type="datetimeFigureOut">
              <a:rPr lang="en-US" smtClean="0"/>
              <a:t>10/22/2011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0708235-E473-4EC2-ACA2-5EA85539CF4D}" type="datetimeFigureOut">
              <a:rPr lang="en-US" smtClean="0"/>
              <a:t>10/22/2011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88D48BB-3783-4A17-88EB-A403E83AEA93}"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708235-E473-4EC2-ACA2-5EA85539CF4D}" type="datetimeFigureOut">
              <a:rPr lang="en-US" smtClean="0"/>
              <a:t>10/22/2011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0708235-E473-4EC2-ACA2-5EA85539CF4D}" type="datetimeFigureOut">
              <a:rPr lang="en-US" smtClean="0"/>
              <a:t>10/22/2011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88D48BB-3783-4A17-88EB-A403E83AEA93}"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0708235-E473-4EC2-ACA2-5EA85539CF4D}" type="datetimeFigureOut">
              <a:rPr lang="en-US" smtClean="0"/>
              <a:t>10/22/2011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88D48BB-3783-4A17-88EB-A403E83AEA93}"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smtClean="0"/>
              <a:t>MD5 Summary and Computer Examination Process</a:t>
            </a:r>
            <a:endParaRPr lang="en-US" dirty="0"/>
          </a:p>
        </p:txBody>
      </p:sp>
      <p:sp>
        <p:nvSpPr>
          <p:cNvPr id="3" name="Subtitle 2"/>
          <p:cNvSpPr>
            <a:spLocks noGrp="1"/>
          </p:cNvSpPr>
          <p:nvPr>
            <p:ph type="subTitle" idx="1"/>
          </p:nvPr>
        </p:nvSpPr>
        <p:spPr>
          <a:xfrm>
            <a:off x="722376" y="3685032"/>
            <a:ext cx="7659624" cy="1648968"/>
          </a:xfrm>
        </p:spPr>
        <p:txBody>
          <a:bodyPr>
            <a:noAutofit/>
          </a:bodyPr>
          <a:lstStyle/>
          <a:p>
            <a:pPr algn="ctr"/>
            <a:r>
              <a:rPr lang="en-US" sz="4000" dirty="0" smtClean="0"/>
              <a:t>Introduction to Computer Forensics</a:t>
            </a:r>
            <a:endParaRPr 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Cryptographic Integrity Services</a:t>
            </a:r>
            <a:endParaRPr lang="en-US" dirty="0"/>
          </a:p>
        </p:txBody>
      </p:sp>
      <p:sp>
        <p:nvSpPr>
          <p:cNvPr id="3" name="Content Placeholder 2"/>
          <p:cNvSpPr>
            <a:spLocks noGrp="1"/>
          </p:cNvSpPr>
          <p:nvPr>
            <p:ph idx="1"/>
          </p:nvPr>
        </p:nvSpPr>
        <p:spPr>
          <a:xfrm>
            <a:off x="1066800" y="1447800"/>
            <a:ext cx="7866888" cy="4800600"/>
          </a:xfrm>
        </p:spPr>
        <p:txBody>
          <a:bodyPr>
            <a:normAutofit fontScale="85000" lnSpcReduction="20000"/>
          </a:bodyPr>
          <a:lstStyle/>
          <a:p>
            <a:r>
              <a:rPr lang="en-US" dirty="0" smtClean="0"/>
              <a:t>The proof of integrity is provided by calculating a value that functions as a sort of electronic fingerprint for an individual file or even an entire floppy or hard drive</a:t>
            </a:r>
            <a:r>
              <a:rPr lang="en-US" dirty="0" smtClean="0"/>
              <a:t>.</a:t>
            </a:r>
          </a:p>
          <a:p>
            <a:r>
              <a:rPr lang="en-US" dirty="0" smtClean="0"/>
              <a:t> </a:t>
            </a:r>
            <a:r>
              <a:rPr lang="en-US" dirty="0" smtClean="0"/>
              <a:t>This is a cryptographic technique and the value is called hash value or cryptographic checksum, also known as a message digest or fingerprint, </a:t>
            </a:r>
            <a:r>
              <a:rPr lang="en-US" dirty="0" smtClean="0"/>
              <a:t>and it is </a:t>
            </a:r>
            <a:r>
              <a:rPr lang="en-US" dirty="0" smtClean="0"/>
              <a:t>basically a digital signature. </a:t>
            </a:r>
            <a:endParaRPr lang="en-US" dirty="0" smtClean="0"/>
          </a:p>
          <a:p>
            <a:r>
              <a:rPr lang="en-US" dirty="0" smtClean="0"/>
              <a:t>The </a:t>
            </a:r>
            <a:r>
              <a:rPr lang="en-US" dirty="0" smtClean="0"/>
              <a:t>checksum is created by applying an algorithm to a file. The checksum for each file is unique to that file. </a:t>
            </a:r>
          </a:p>
          <a:p>
            <a:r>
              <a:rPr lang="en-US" dirty="0" smtClean="0"/>
              <a:t>C</a:t>
            </a:r>
            <a:r>
              <a:rPr lang="en-US" dirty="0" smtClean="0"/>
              <a:t>hecksum </a:t>
            </a:r>
            <a:r>
              <a:rPr lang="en-US" dirty="0" smtClean="0"/>
              <a:t>is a perfect attribute to use when verifying file integrity.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Cryptographic Integrity Services</a:t>
            </a:r>
            <a:endParaRPr lang="en-US" dirty="0"/>
          </a:p>
        </p:txBody>
      </p:sp>
      <p:sp>
        <p:nvSpPr>
          <p:cNvPr id="3" name="Content Placeholder 2"/>
          <p:cNvSpPr>
            <a:spLocks noGrp="1"/>
          </p:cNvSpPr>
          <p:nvPr>
            <p:ph idx="1"/>
          </p:nvPr>
        </p:nvSpPr>
        <p:spPr/>
        <p:txBody>
          <a:bodyPr>
            <a:normAutofit fontScale="92500"/>
          </a:bodyPr>
          <a:lstStyle/>
          <a:p>
            <a:r>
              <a:rPr lang="en-US" dirty="0" smtClean="0"/>
              <a:t>Two algorithms, MD5 and SHA (secure hash algorithm), are in common use today. </a:t>
            </a:r>
          </a:p>
          <a:p>
            <a:r>
              <a:rPr lang="en-US" dirty="0" smtClean="0"/>
              <a:t>A cryptographic hash algorithm is a one-way form of encryption, taking a variable-length input and providing a fixed length output. </a:t>
            </a:r>
            <a:endParaRPr lang="en-US" dirty="0" smtClean="0"/>
          </a:p>
          <a:p>
            <a:r>
              <a:rPr lang="en-US" dirty="0" smtClean="0"/>
              <a:t>Such </a:t>
            </a:r>
            <a:r>
              <a:rPr lang="en-US" dirty="0" smtClean="0"/>
              <a:t>an algorithm is designed to be collision free, meaning that is functionally impossible to create a document that has the same checksum value as another document.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Cryptographic Integrity Services</a:t>
            </a:r>
            <a:endParaRPr lang="en-US" dirty="0"/>
          </a:p>
        </p:txBody>
      </p:sp>
      <p:sp>
        <p:nvSpPr>
          <p:cNvPr id="3" name="Content Placeholder 2"/>
          <p:cNvSpPr>
            <a:spLocks noGrp="1"/>
          </p:cNvSpPr>
          <p:nvPr>
            <p:ph idx="1"/>
          </p:nvPr>
        </p:nvSpPr>
        <p:spPr/>
        <p:txBody>
          <a:bodyPr>
            <a:normAutofit/>
          </a:bodyPr>
          <a:lstStyle/>
          <a:p>
            <a:r>
              <a:rPr lang="en-US" dirty="0" smtClean="0"/>
              <a:t>The MD5 algorithm outputs a 128-bit hash value. </a:t>
            </a:r>
            <a:endParaRPr lang="en-US" dirty="0" smtClean="0"/>
          </a:p>
          <a:p>
            <a:r>
              <a:rPr lang="en-US" dirty="0" smtClean="0"/>
              <a:t>MD5 was designed by Ron </a:t>
            </a:r>
            <a:r>
              <a:rPr lang="en-US" dirty="0" err="1" smtClean="0"/>
              <a:t>Rivest</a:t>
            </a:r>
            <a:r>
              <a:rPr lang="en-US" dirty="0" smtClean="0"/>
              <a:t> in 1991</a:t>
            </a:r>
            <a:endParaRPr lang="en-US" dirty="0" smtClean="0"/>
          </a:p>
          <a:p>
            <a:r>
              <a:rPr lang="en-US" dirty="0" smtClean="0"/>
              <a:t>The </a:t>
            </a:r>
            <a:r>
              <a:rPr lang="en-US" dirty="0" smtClean="0"/>
              <a:t>SHA algorithm, is a cryptographic hash function designed by the National Security </a:t>
            </a:r>
            <a:r>
              <a:rPr lang="en-US" dirty="0" smtClean="0"/>
              <a:t>Agency.</a:t>
            </a:r>
          </a:p>
          <a:p>
            <a:r>
              <a:rPr lang="en-US" dirty="0" smtClean="0"/>
              <a:t>USA Federal </a:t>
            </a:r>
            <a:r>
              <a:rPr lang="en-US" dirty="0" smtClean="0"/>
              <a:t>Information Processing </a:t>
            </a:r>
            <a:r>
              <a:rPr lang="en-US" dirty="0" smtClean="0"/>
              <a:t>Standard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Cryptographic Integrity Services</a:t>
            </a:r>
            <a:endParaRPr lang="en-US" dirty="0"/>
          </a:p>
        </p:txBody>
      </p:sp>
      <p:sp>
        <p:nvSpPr>
          <p:cNvPr id="3" name="Content Placeholder 2"/>
          <p:cNvSpPr>
            <a:spLocks noGrp="1"/>
          </p:cNvSpPr>
          <p:nvPr>
            <p:ph idx="1"/>
          </p:nvPr>
        </p:nvSpPr>
        <p:spPr/>
        <p:txBody>
          <a:bodyPr/>
          <a:lstStyle/>
          <a:p>
            <a:r>
              <a:rPr lang="en-US" dirty="0" smtClean="0"/>
              <a:t>SHA-1 </a:t>
            </a:r>
            <a:r>
              <a:rPr lang="en-US" dirty="0" smtClean="0"/>
              <a:t>outputs a 160 – bit hash value. </a:t>
            </a:r>
            <a:endParaRPr lang="en-US" dirty="0" smtClean="0"/>
          </a:p>
          <a:p>
            <a:r>
              <a:rPr lang="en-US" dirty="0" smtClean="0"/>
              <a:t>SHA -</a:t>
            </a:r>
            <a:r>
              <a:rPr lang="en-US" dirty="0" smtClean="0"/>
              <a:t>2 outputs 224/256 bits or 384/512 </a:t>
            </a:r>
            <a:r>
              <a:rPr lang="en-US" dirty="0" smtClean="0"/>
              <a:t>bits hash value</a:t>
            </a:r>
          </a:p>
          <a:p>
            <a:r>
              <a:rPr lang="en-US" dirty="0" smtClean="0"/>
              <a:t>SHA – 3 </a:t>
            </a:r>
            <a:r>
              <a:rPr lang="en-US" dirty="0" smtClean="0"/>
              <a:t>under development - US National Institute of Standards and </a:t>
            </a:r>
            <a:r>
              <a:rPr lang="en-US" dirty="0" smtClean="0"/>
              <a:t>Technology competition. The winner will be presented in 2012</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Hash </a:t>
            </a:r>
            <a:r>
              <a:rPr lang="en-US" dirty="0" smtClean="0"/>
              <a:t>functions are used by forensic examiners in two ways:</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r>
              <a:rPr lang="en-US" dirty="0" smtClean="0"/>
              <a:t>First, hash functions can positively verify that a file has been altered.</a:t>
            </a:r>
          </a:p>
          <a:p>
            <a:pPr lvl="1"/>
            <a:r>
              <a:rPr lang="en-US" dirty="0" smtClean="0"/>
              <a:t>For pre-incident preparation, prepare a known-good copy of the system, create checksums for critical system files BEFORE the incident occurs. </a:t>
            </a:r>
            <a:endParaRPr lang="en-US" dirty="0" smtClean="0"/>
          </a:p>
          <a:p>
            <a:pPr lvl="1"/>
            <a:r>
              <a:rPr lang="en-US" dirty="0" smtClean="0"/>
              <a:t>I</a:t>
            </a:r>
            <a:r>
              <a:rPr lang="en-US" dirty="0" smtClean="0"/>
              <a:t>n </a:t>
            </a:r>
            <a:r>
              <a:rPr lang="en-US" dirty="0" smtClean="0"/>
              <a:t>the event </a:t>
            </a:r>
            <a:r>
              <a:rPr lang="en-US" dirty="0" smtClean="0"/>
              <a:t>of </a:t>
            </a:r>
            <a:r>
              <a:rPr lang="en-US" dirty="0" smtClean="0"/>
              <a:t>the incident, create new checksums for the same critical files, and then compare two versions. </a:t>
            </a:r>
            <a:endParaRPr lang="en-US" dirty="0" smtClean="0"/>
          </a:p>
          <a:p>
            <a:pPr lvl="1"/>
            <a:r>
              <a:rPr lang="en-US" dirty="0" smtClean="0"/>
              <a:t>If </a:t>
            </a:r>
            <a:r>
              <a:rPr lang="en-US" dirty="0" smtClean="0"/>
              <a:t>the checksums match, the files have not been modified.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Hash Functions Forensics Use</a:t>
            </a:r>
            <a:endParaRPr lang="en-US" dirty="0"/>
          </a:p>
        </p:txBody>
      </p:sp>
      <p:sp>
        <p:nvSpPr>
          <p:cNvPr id="3" name="Content Placeholder 2"/>
          <p:cNvSpPr>
            <a:spLocks noGrp="1"/>
          </p:cNvSpPr>
          <p:nvPr>
            <p:ph idx="1"/>
          </p:nvPr>
        </p:nvSpPr>
        <p:spPr>
          <a:xfrm>
            <a:off x="990600" y="1447800"/>
            <a:ext cx="7943088" cy="5181600"/>
          </a:xfrm>
        </p:spPr>
        <p:txBody>
          <a:bodyPr>
            <a:normAutofit fontScale="77500" lnSpcReduction="20000"/>
          </a:bodyPr>
          <a:lstStyle/>
          <a:p>
            <a:pPr lvl="0"/>
            <a:r>
              <a:rPr lang="en-US" dirty="0" smtClean="0"/>
              <a:t>Second use of the checksums or hash functions is to verify that files (or their copies) are intact and have not been changed</a:t>
            </a:r>
            <a:r>
              <a:rPr lang="en-US" dirty="0" smtClean="0"/>
              <a:t>.</a:t>
            </a:r>
          </a:p>
          <a:p>
            <a:pPr lvl="0"/>
            <a:r>
              <a:rPr lang="en-US" dirty="0" smtClean="0"/>
              <a:t> </a:t>
            </a:r>
            <a:r>
              <a:rPr lang="en-US" dirty="0" smtClean="0"/>
              <a:t>A computer crime investigator gathers digital evidence that needs to be preserved and verified in the future. </a:t>
            </a:r>
            <a:endParaRPr lang="en-US" dirty="0" smtClean="0"/>
          </a:p>
          <a:p>
            <a:pPr lvl="0"/>
            <a:r>
              <a:rPr lang="en-US" dirty="0" smtClean="0"/>
              <a:t>When </a:t>
            </a:r>
            <a:r>
              <a:rPr lang="en-US" dirty="0" smtClean="0"/>
              <a:t>the examiner runs a MD5 algorithm and collects MD5 checksums against evidence files and save the checksums, </a:t>
            </a:r>
            <a:r>
              <a:rPr lang="en-US" dirty="0" smtClean="0"/>
              <a:t>he </a:t>
            </a:r>
            <a:r>
              <a:rPr lang="en-US" dirty="0" smtClean="0"/>
              <a:t>or she can demonstrate that the files were not manipulated between the time of their initial collection and the trial. </a:t>
            </a:r>
            <a:endParaRPr lang="en-US" dirty="0" smtClean="0"/>
          </a:p>
          <a:p>
            <a:pPr lvl="0"/>
            <a:r>
              <a:rPr lang="en-US" dirty="0" smtClean="0"/>
              <a:t>Use </a:t>
            </a:r>
            <a:r>
              <a:rPr lang="en-US" dirty="0" smtClean="0"/>
              <a:t>MD5 sum to protect the integrity of the files you retrieve during the response. </a:t>
            </a:r>
            <a:endParaRPr lang="en-US" dirty="0" smtClean="0"/>
          </a:p>
          <a:p>
            <a:pPr lvl="0"/>
            <a:r>
              <a:rPr lang="en-US" dirty="0" smtClean="0"/>
              <a:t>It </a:t>
            </a:r>
            <a:r>
              <a:rPr lang="en-US" dirty="0" smtClean="0"/>
              <a:t>is good to perform MD5 sum collection in the presence of witnesses – TWO-MAN integrity rule. </a:t>
            </a:r>
          </a:p>
          <a:p>
            <a:pPr>
              <a:buNone/>
            </a:pPr>
            <a:r>
              <a:rPr lang="en-US"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562088" cy="1417638"/>
          </a:xfrm>
        </p:spPr>
        <p:txBody>
          <a:bodyPr>
            <a:normAutofit fontScale="90000"/>
          </a:bodyPr>
          <a:lstStyle/>
          <a:p>
            <a:pPr lvl="0"/>
            <a:r>
              <a:rPr lang="en-US" dirty="0" smtClean="0"/>
              <a:t/>
            </a:r>
            <a:br>
              <a:rPr lang="en-US" dirty="0" smtClean="0"/>
            </a:br>
            <a:r>
              <a:rPr lang="en-US" dirty="0" smtClean="0"/>
              <a:t>Computer </a:t>
            </a:r>
            <a:r>
              <a:rPr lang="en-US" dirty="0" smtClean="0"/>
              <a:t>Examination </a:t>
            </a:r>
            <a:br>
              <a:rPr lang="en-US" dirty="0" smtClean="0"/>
            </a:br>
            <a:endParaRPr lang="en-US" dirty="0"/>
          </a:p>
        </p:txBody>
      </p:sp>
      <p:sp>
        <p:nvSpPr>
          <p:cNvPr id="3" name="Content Placeholder 2"/>
          <p:cNvSpPr>
            <a:spLocks noGrp="1"/>
          </p:cNvSpPr>
          <p:nvPr>
            <p:ph idx="1"/>
          </p:nvPr>
        </p:nvSpPr>
        <p:spPr/>
        <p:txBody>
          <a:bodyPr/>
          <a:lstStyle/>
          <a:p>
            <a:r>
              <a:rPr lang="en-US" dirty="0" smtClean="0"/>
              <a:t>The prime objective of the analyst is to recover and secure a true copy of the data stored on the medium. This should be done, wherever possible, without any alteration of the original data as a whole.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Computer </a:t>
            </a:r>
            <a:r>
              <a:rPr lang="en-US" dirty="0" smtClean="0"/>
              <a:t>Examination</a:t>
            </a:r>
            <a:endParaRPr lang="en-US" dirty="0"/>
          </a:p>
        </p:txBody>
      </p:sp>
      <p:sp>
        <p:nvSpPr>
          <p:cNvPr id="3" name="Content Placeholder 2"/>
          <p:cNvSpPr>
            <a:spLocks noGrp="1"/>
          </p:cNvSpPr>
          <p:nvPr>
            <p:ph idx="1"/>
          </p:nvPr>
        </p:nvSpPr>
        <p:spPr>
          <a:xfrm>
            <a:off x="685800" y="1447800"/>
            <a:ext cx="8247888" cy="4800600"/>
          </a:xfrm>
        </p:spPr>
        <p:txBody>
          <a:bodyPr>
            <a:normAutofit lnSpcReduction="10000"/>
          </a:bodyPr>
          <a:lstStyle/>
          <a:p>
            <a:pPr lvl="1"/>
            <a:r>
              <a:rPr lang="en-US" dirty="0" smtClean="0"/>
              <a:t>The integrity of the original data must be </a:t>
            </a:r>
            <a:r>
              <a:rPr lang="en-US" dirty="0" smtClean="0"/>
              <a:t>preserved. </a:t>
            </a:r>
          </a:p>
          <a:p>
            <a:pPr lvl="1"/>
            <a:r>
              <a:rPr lang="en-US" dirty="0" smtClean="0"/>
              <a:t>Use </a:t>
            </a:r>
            <a:r>
              <a:rPr lang="en-US" dirty="0" smtClean="0"/>
              <a:t>the non-intrusive examination techniques.</a:t>
            </a:r>
            <a:endParaRPr lang="en-US" sz="2400" dirty="0" smtClean="0"/>
          </a:p>
          <a:p>
            <a:pPr lvl="1"/>
            <a:r>
              <a:rPr lang="en-US" dirty="0" smtClean="0"/>
              <a:t>If the original data has to be examined, for whatever reason, the analyst must be competent to do so and to give evidence explaining their actions. Trained and qualified staff must be used</a:t>
            </a:r>
            <a:endParaRPr lang="en-US" sz="2400" dirty="0" smtClean="0"/>
          </a:p>
          <a:p>
            <a:pPr lvl="1"/>
            <a:r>
              <a:rPr lang="en-US" dirty="0" smtClean="0"/>
              <a:t>An audit trail is required and an independent party must be able to reproduce the same actions and get the same result. F</a:t>
            </a:r>
            <a:r>
              <a:rPr lang="en-US" dirty="0" smtClean="0"/>
              <a:t>ull </a:t>
            </a:r>
            <a:r>
              <a:rPr lang="en-US" dirty="0" smtClean="0"/>
              <a:t>log of all </a:t>
            </a:r>
            <a:r>
              <a:rPr lang="en-US" dirty="0" smtClean="0"/>
              <a:t>actions must be kept</a:t>
            </a:r>
            <a:endParaRPr lang="en-US" sz="2400"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Computer Examination </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524000" y="2514600"/>
            <a:ext cx="2133600" cy="312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Search and seizure of the machines</a:t>
            </a:r>
            <a:endParaRPr lang="en-US" sz="4000" dirty="0">
              <a:solidFill>
                <a:schemeClr val="tx1"/>
              </a:solidFill>
            </a:endParaRPr>
          </a:p>
        </p:txBody>
      </p:sp>
      <p:sp>
        <p:nvSpPr>
          <p:cNvPr id="5" name="Rectangle 4"/>
          <p:cNvSpPr/>
          <p:nvPr/>
        </p:nvSpPr>
        <p:spPr>
          <a:xfrm>
            <a:off x="3810000" y="2514600"/>
            <a:ext cx="2362200" cy="312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Examination Process</a:t>
            </a:r>
            <a:endParaRPr lang="en-US" sz="3200" dirty="0">
              <a:solidFill>
                <a:schemeClr val="tx1"/>
              </a:solidFill>
            </a:endParaRPr>
          </a:p>
        </p:txBody>
      </p:sp>
      <p:sp>
        <p:nvSpPr>
          <p:cNvPr id="6" name="Rectangle 5"/>
          <p:cNvSpPr/>
          <p:nvPr/>
        </p:nvSpPr>
        <p:spPr>
          <a:xfrm>
            <a:off x="6324600" y="2514600"/>
            <a:ext cx="2057400" cy="312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The production of the evidential material at Court</a:t>
            </a:r>
            <a:endParaRPr lang="en-US" sz="3200" dirty="0">
              <a:solidFill>
                <a:schemeClr val="tx1"/>
              </a:solidFill>
            </a:endParaRPr>
          </a:p>
        </p:txBody>
      </p:sp>
      <p:sp>
        <p:nvSpPr>
          <p:cNvPr id="11" name="Curved Down Arrow 10"/>
          <p:cNvSpPr/>
          <p:nvPr/>
        </p:nvSpPr>
        <p:spPr>
          <a:xfrm>
            <a:off x="2514600" y="1600200"/>
            <a:ext cx="2209800" cy="838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Curved Down Arrow 11"/>
          <p:cNvSpPr/>
          <p:nvPr/>
        </p:nvSpPr>
        <p:spPr>
          <a:xfrm>
            <a:off x="4800600" y="1524000"/>
            <a:ext cx="2514600" cy="838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ACPO Good Practice Guide</a:t>
            </a:r>
            <a:br>
              <a:rPr lang="en-US" dirty="0" smtClean="0"/>
            </a:br>
            <a:endParaRPr lang="en-US" dirty="0"/>
          </a:p>
        </p:txBody>
      </p:sp>
      <p:sp>
        <p:nvSpPr>
          <p:cNvPr id="3" name="Content Placeholder 2"/>
          <p:cNvSpPr>
            <a:spLocks noGrp="1"/>
          </p:cNvSpPr>
          <p:nvPr>
            <p:ph idx="1"/>
          </p:nvPr>
        </p:nvSpPr>
        <p:spPr>
          <a:xfrm>
            <a:off x="1066800" y="1219200"/>
            <a:ext cx="7866888" cy="5181600"/>
          </a:xfrm>
        </p:spPr>
        <p:txBody>
          <a:bodyPr>
            <a:normAutofit/>
          </a:bodyPr>
          <a:lstStyle/>
          <a:p>
            <a:r>
              <a:rPr lang="en-US" dirty="0" smtClean="0"/>
              <a:t>The </a:t>
            </a:r>
            <a:r>
              <a:rPr lang="en-US" dirty="0" smtClean="0"/>
              <a:t>Association of Chief Police Officers (APCO) Crime Committee have produced a Good Practice Guide for Computer Based Evidence</a:t>
            </a:r>
          </a:p>
          <a:p>
            <a:r>
              <a:rPr lang="en-US" dirty="0" smtClean="0"/>
              <a:t>The ACPO principles give a good practice that must be applied to the process of examination.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62088" cy="1189038"/>
          </a:xfrm>
        </p:spPr>
        <p:txBody>
          <a:bodyPr>
            <a:normAutofit fontScale="90000"/>
          </a:bodyPr>
          <a:lstStyle/>
          <a:p>
            <a:r>
              <a:rPr lang="en-US" dirty="0" smtClean="0"/>
              <a:t/>
            </a:r>
            <a:br>
              <a:rPr lang="en-US" dirty="0" smtClean="0"/>
            </a:br>
            <a:r>
              <a:rPr lang="en-US" dirty="0" smtClean="0"/>
              <a:t>The Principles of Computer-Based Evidence</a:t>
            </a:r>
            <a:br>
              <a:rPr lang="en-US" dirty="0" smtClean="0"/>
            </a:br>
            <a:endParaRPr lang="en-US" dirty="0"/>
          </a:p>
        </p:txBody>
      </p:sp>
      <p:sp>
        <p:nvSpPr>
          <p:cNvPr id="3" name="Content Placeholder 2"/>
          <p:cNvSpPr>
            <a:spLocks noGrp="1"/>
          </p:cNvSpPr>
          <p:nvPr>
            <p:ph idx="1"/>
          </p:nvPr>
        </p:nvSpPr>
        <p:spPr/>
        <p:txBody>
          <a:bodyPr>
            <a:normAutofit fontScale="92500"/>
          </a:bodyPr>
          <a:lstStyle/>
          <a:p>
            <a:pPr lvl="0"/>
            <a:r>
              <a:rPr lang="en-US" dirty="0" smtClean="0"/>
              <a:t>No action taken by Police or their agents should change data held on a computer or other media which may subsequently be relied upon in Court</a:t>
            </a:r>
          </a:p>
          <a:p>
            <a:r>
              <a:rPr lang="en-US" dirty="0" smtClean="0"/>
              <a:t>In exceptional circumstances where a person finds it necessary to access original data held on a target computer, that person must be competent to do so and to give evidence explaining the relevance and the implications of their actions.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Principles of Computer-Based Evidence</a:t>
            </a:r>
            <a:endParaRPr lang="en-US" dirty="0"/>
          </a:p>
        </p:txBody>
      </p:sp>
      <p:sp>
        <p:nvSpPr>
          <p:cNvPr id="3" name="Content Placeholder 2"/>
          <p:cNvSpPr>
            <a:spLocks noGrp="1"/>
          </p:cNvSpPr>
          <p:nvPr>
            <p:ph idx="1"/>
          </p:nvPr>
        </p:nvSpPr>
        <p:spPr/>
        <p:txBody>
          <a:bodyPr>
            <a:normAutofit/>
          </a:bodyPr>
          <a:lstStyle/>
          <a:p>
            <a:r>
              <a:rPr lang="en-US" dirty="0" smtClean="0"/>
              <a:t>An </a:t>
            </a:r>
            <a:r>
              <a:rPr lang="en-US" dirty="0" smtClean="0"/>
              <a:t>audit trail or other record of all processes applied to computer-based evidence should be created and preserved. </a:t>
            </a:r>
            <a:r>
              <a:rPr lang="en-US" dirty="0" smtClean="0"/>
              <a:t> An </a:t>
            </a:r>
            <a:r>
              <a:rPr lang="en-US" dirty="0" smtClean="0"/>
              <a:t>independent third party should be able to examine those processes and achieve the same result</a:t>
            </a:r>
            <a:r>
              <a:rPr lang="en-US" dirty="0" smtClean="0"/>
              <a: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Principles of Computer-Based Evidence</a:t>
            </a:r>
            <a:endParaRPr lang="en-US" dirty="0"/>
          </a:p>
        </p:txBody>
      </p:sp>
      <p:sp>
        <p:nvSpPr>
          <p:cNvPr id="3" name="Content Placeholder 2"/>
          <p:cNvSpPr>
            <a:spLocks noGrp="1"/>
          </p:cNvSpPr>
          <p:nvPr>
            <p:ph idx="1"/>
          </p:nvPr>
        </p:nvSpPr>
        <p:spPr/>
        <p:txBody>
          <a:bodyPr/>
          <a:lstStyle/>
          <a:p>
            <a:pPr lvl="0"/>
            <a:r>
              <a:rPr lang="en-US" dirty="0" smtClean="0"/>
              <a:t>The Officer in charge of the case is responsible for ensuring that the law and these principles are adhered to. This applies to the possession of, and access to, information contained in a computer. They must be satisfied that anyone accessing the computer, or any use of copying device, complies with these laws and principles.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Cryptographic </a:t>
            </a:r>
            <a:r>
              <a:rPr lang="en-US" b="1" dirty="0" smtClean="0"/>
              <a:t>Integrity Services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It is difficult to show that evidence (any kind of evidence) that </a:t>
            </a:r>
            <a:r>
              <a:rPr lang="en-US" dirty="0" smtClean="0"/>
              <a:t>was </a:t>
            </a:r>
            <a:r>
              <a:rPr lang="en-US" dirty="0" smtClean="0"/>
              <a:t>collected is the same as what was left behind by a criminal. </a:t>
            </a:r>
            <a:endParaRPr lang="en-US" dirty="0" smtClean="0"/>
          </a:p>
          <a:p>
            <a:r>
              <a:rPr lang="en-US" dirty="0" smtClean="0"/>
              <a:t>In </a:t>
            </a:r>
            <a:r>
              <a:rPr lang="en-US" dirty="0" smtClean="0"/>
              <a:t>the digital world, </a:t>
            </a:r>
            <a:r>
              <a:rPr lang="en-US" dirty="0" smtClean="0"/>
              <a:t>it is possible to show </a:t>
            </a:r>
            <a:r>
              <a:rPr lang="en-US" dirty="0" smtClean="0"/>
              <a:t>that evidence didn’t not change at all after </a:t>
            </a:r>
            <a:r>
              <a:rPr lang="en-US" dirty="0" smtClean="0"/>
              <a:t>it was collected.  </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48</TotalTime>
  <Words>877</Words>
  <Application>Microsoft Office PowerPoint</Application>
  <PresentationFormat>On-screen Show (4:3)</PresentationFormat>
  <Paragraphs>56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MD5 Summary and Computer Examination Process</vt:lpstr>
      <vt:lpstr> Computer Examination  </vt:lpstr>
      <vt:lpstr>Computer Examination</vt:lpstr>
      <vt:lpstr>Computer Examination </vt:lpstr>
      <vt:lpstr>The ACPO Good Practice Guide </vt:lpstr>
      <vt:lpstr> The Principles of Computer-Based Evidence </vt:lpstr>
      <vt:lpstr>The Principles of Computer-Based Evidence</vt:lpstr>
      <vt:lpstr>The Principles of Computer-Based Evidence</vt:lpstr>
      <vt:lpstr> Cryptographic Integrity Services </vt:lpstr>
      <vt:lpstr>Cryptographic Integrity Services</vt:lpstr>
      <vt:lpstr>Cryptographic Integrity Services</vt:lpstr>
      <vt:lpstr>Cryptographic Integrity Services</vt:lpstr>
      <vt:lpstr>Cryptographic Integrity Services</vt:lpstr>
      <vt:lpstr> Hash functions are used by forensic examiners in two ways: </vt:lpstr>
      <vt:lpstr>Hash Functions Forensics Use</vt:lpstr>
    </vt:vector>
  </TitlesOfParts>
  <Company>Widener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MD5 Summary and Computer Examination Process</dc:title>
  <dc:creator>Widener University</dc:creator>
  <cp:lastModifiedBy>Widener University</cp:lastModifiedBy>
  <cp:revision>29</cp:revision>
  <dcterms:created xsi:type="dcterms:W3CDTF">2011-10-22T21:02:03Z</dcterms:created>
  <dcterms:modified xsi:type="dcterms:W3CDTF">2011-10-22T21:50:47Z</dcterms:modified>
</cp:coreProperties>
</file>