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88" r:id="rId3"/>
    <p:sldId id="289" r:id="rId4"/>
    <p:sldId id="268" r:id="rId5"/>
    <p:sldId id="290" r:id="rId6"/>
    <p:sldId id="294" r:id="rId7"/>
    <p:sldId id="295" r:id="rId8"/>
    <p:sldId id="293" r:id="rId9"/>
    <p:sldId id="296" r:id="rId10"/>
    <p:sldId id="291" r:id="rId11"/>
    <p:sldId id="269" r:id="rId12"/>
    <p:sldId id="292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7D5"/>
    <a:srgbClr val="FEF7C2"/>
    <a:srgbClr val="EDE1EF"/>
    <a:srgbClr val="FFCC00"/>
    <a:srgbClr val="E7E2EE"/>
    <a:srgbClr val="270A70"/>
    <a:srgbClr val="300C8A"/>
    <a:srgbClr val="4211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 autoAdjust="0"/>
    <p:restoredTop sz="94686" autoAdjust="0"/>
  </p:normalViewPr>
  <p:slideViewPr>
    <p:cSldViewPr>
      <p:cViewPr>
        <p:scale>
          <a:sx n="73" d="100"/>
          <a:sy n="73" d="100"/>
        </p:scale>
        <p:origin x="-118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 userDrawn="1"/>
        </p:nvSpPr>
        <p:spPr bwMode="auto">
          <a:xfrm>
            <a:off x="990600" y="6553200"/>
            <a:ext cx="6548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spcBef>
                <a:spcPct val="50000"/>
              </a:spcBef>
            </a:pPr>
            <a:r>
              <a:rPr lang="en-US" sz="1000">
                <a:latin typeface="Century Gothic" pitchFamily="34" charset="0"/>
                <a:ea typeface="ヒラギノ角ゴ Pro W3" pitchFamily="1" charset="-128"/>
              </a:rPr>
              <a:t>Copyright © 2012 Pearson Education, Inc. Publishing as Pearson Addison-Wesley</a:t>
            </a:r>
          </a:p>
        </p:txBody>
      </p:sp>
      <p:pic>
        <p:nvPicPr>
          <p:cNvPr id="3" name="Picture 12" descr="AW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173788"/>
            <a:ext cx="914400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0" descr="0132576376_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05250" y="304800"/>
            <a:ext cx="493395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1"/>
          <p:cNvSpPr txBox="1">
            <a:spLocks noChangeArrowheads="1"/>
          </p:cNvSpPr>
          <p:nvPr userDrawn="1"/>
        </p:nvSpPr>
        <p:spPr bwMode="auto">
          <a:xfrm>
            <a:off x="304800" y="1905000"/>
            <a:ext cx="342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7A619F"/>
                </a:solidFill>
                <a:latin typeface="Tw Cen MT" pitchFamily="34" charset="0"/>
              </a:rPr>
              <a:t>C H A P T E R  1</a:t>
            </a:r>
          </a:p>
        </p:txBody>
      </p:sp>
      <p:sp>
        <p:nvSpPr>
          <p:cNvPr id="6" name="Text Box 13"/>
          <p:cNvSpPr txBox="1">
            <a:spLocks noChangeArrowheads="1"/>
          </p:cNvSpPr>
          <p:nvPr userDrawn="1"/>
        </p:nvSpPr>
        <p:spPr bwMode="auto">
          <a:xfrm>
            <a:off x="304800" y="2514600"/>
            <a:ext cx="3048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Tw Cen MT" pitchFamily="34" charset="0"/>
              </a:rPr>
              <a:t>Introduction to Computers and Programming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C3377-2CA4-4612-BDF6-1A6270137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A0462-0D72-4EE0-8509-538E135CBF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e-IL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FF523-2C73-42F9-AFBC-84E4B66237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267A9-ACDA-43DD-8E6B-5C91B42581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95DDF-27D2-4BBF-B4C9-CE44CB7C9F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AB411-9A88-4AF9-8BB3-D712B56F83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00AA0-CE54-423B-B20D-37C5E40117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7F9F-17E5-47EB-81DF-9390AFF88C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B26E5-B772-4E67-A77E-B43815A55B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78233-A9E1-463C-9351-558634A778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FFFFFF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3"/>
          <p:cNvSpPr>
            <a:spLocks noChangeArrowheads="1"/>
          </p:cNvSpPr>
          <p:nvPr userDrawn="1"/>
        </p:nvSpPr>
        <p:spPr bwMode="auto">
          <a:xfrm>
            <a:off x="990600" y="6553200"/>
            <a:ext cx="6548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spcBef>
                <a:spcPct val="50000"/>
              </a:spcBef>
            </a:pPr>
            <a:r>
              <a:rPr lang="en-US" sz="1000">
                <a:latin typeface="Century Gothic" pitchFamily="34" charset="0"/>
                <a:ea typeface="ヒラギノ角ゴ Pro W3" pitchFamily="1" charset="-128"/>
              </a:rPr>
              <a:t>Copyright © 2012 Pearson Education, Inc. Publishing as Pearson Addison-Wesley</a:t>
            </a:r>
          </a:p>
        </p:txBody>
      </p:sp>
      <p:pic>
        <p:nvPicPr>
          <p:cNvPr id="1029" name="Picture 12" descr="AW 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173788"/>
            <a:ext cx="914400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A946020-1887-4124-9CDD-E2264270EA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70A7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70A70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70A70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70A70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270A70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270A70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270A70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270A70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270A70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4211BB"/>
        </a:buClr>
        <a:buFont typeface="Arial" charset="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4211BB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4211BB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4211BB"/>
        </a:buClr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4211BB"/>
        </a:buClr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4211BB"/>
        </a:buClr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4211BB"/>
        </a:buClr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4211BB"/>
        </a:buClr>
        <a:buFont typeface="Arial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Computers Store Data</a:t>
            </a:r>
            <a:endParaRPr lang="he-IL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All data in a computer is stored in sequences of 0s and 1s</a:t>
            </a:r>
          </a:p>
          <a:p>
            <a:pPr eaLnBrk="1" hangingPunct="1"/>
            <a:r>
              <a:rPr lang="en-US" u="sng" smtClean="0"/>
              <a:t>Byte</a:t>
            </a:r>
            <a:r>
              <a:rPr lang="en-US" smtClean="0"/>
              <a:t>: just enough memory to store letter or small number</a:t>
            </a:r>
          </a:p>
          <a:p>
            <a:pPr lvl="1" eaLnBrk="1" hangingPunct="1"/>
            <a:r>
              <a:rPr lang="en-US" smtClean="0"/>
              <a:t>Divided into eight bits</a:t>
            </a:r>
          </a:p>
          <a:p>
            <a:pPr lvl="1" eaLnBrk="1" hangingPunct="1"/>
            <a:r>
              <a:rPr lang="en-US" u="sng" smtClean="0"/>
              <a:t>Bit</a:t>
            </a:r>
            <a:r>
              <a:rPr lang="en-US" smtClean="0"/>
              <a:t>: electrical component that can hold positive or negative charge, like on/off switch</a:t>
            </a:r>
          </a:p>
          <a:p>
            <a:pPr lvl="1" eaLnBrk="1" hangingPunct="1"/>
            <a:r>
              <a:rPr lang="en-US" smtClean="0"/>
              <a:t>The on/off pattern of bits in a byte represents data stored in the byte</a:t>
            </a:r>
            <a:endParaRPr lang="he-I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775" y="381000"/>
            <a:ext cx="8683625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581400"/>
            <a:ext cx="8683625" cy="236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Storing Characters</a:t>
            </a:r>
            <a:endParaRPr lang="he-IL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stored in computer must be stored as binary number</a:t>
            </a:r>
          </a:p>
          <a:p>
            <a:pPr eaLnBrk="1" hangingPunct="1"/>
            <a:r>
              <a:rPr lang="en-US" smtClean="0"/>
              <a:t>Characters are converted to numeric code, numeric code stored in memory</a:t>
            </a:r>
          </a:p>
          <a:p>
            <a:pPr lvl="1" eaLnBrk="1" hangingPunct="1"/>
            <a:r>
              <a:rPr lang="en-US" smtClean="0"/>
              <a:t>Most important coding scheme is ASCII</a:t>
            </a:r>
          </a:p>
          <a:p>
            <a:pPr lvl="2" eaLnBrk="1" hangingPunct="1"/>
            <a:r>
              <a:rPr lang="en-US" smtClean="0"/>
              <a:t>ASCII is limited: defines codes for only 128 characters</a:t>
            </a:r>
          </a:p>
          <a:p>
            <a:pPr lvl="1" eaLnBrk="1" hangingPunct="1"/>
            <a:r>
              <a:rPr lang="en-US" smtClean="0"/>
              <a:t>Unicode coding scheme becoming standard</a:t>
            </a:r>
          </a:p>
          <a:p>
            <a:pPr lvl="2" eaLnBrk="1" hangingPunct="1"/>
            <a:r>
              <a:rPr lang="en-US" smtClean="0"/>
              <a:t>Compatible with ASCII</a:t>
            </a:r>
          </a:p>
          <a:p>
            <a:pPr lvl="2" eaLnBrk="1" hangingPunct="1"/>
            <a:r>
              <a:rPr lang="en-US" smtClean="0"/>
              <a:t>Can represent characters for other languages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775" y="838200"/>
            <a:ext cx="8683625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429000"/>
            <a:ext cx="8683625" cy="233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Advanced Number Storage</a:t>
            </a:r>
            <a:endParaRPr lang="he-IL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 store negative numbers and real numbers, computers use binary numbering and encoding schemes</a:t>
            </a:r>
          </a:p>
          <a:p>
            <a:pPr lvl="1" eaLnBrk="1" hangingPunct="1"/>
            <a:r>
              <a:rPr lang="en-US" smtClean="0"/>
              <a:t>Negative numbers encoded using two’s complement</a:t>
            </a:r>
          </a:p>
          <a:p>
            <a:pPr lvl="1" eaLnBrk="1" hangingPunct="1"/>
            <a:r>
              <a:rPr lang="en-US" smtClean="0"/>
              <a:t>Real numbers encoded using floating-point notation</a:t>
            </a:r>
            <a:endParaRPr lang="he-IL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Types of Data</a:t>
            </a:r>
            <a:endParaRPr lang="he-IL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u="sng" smtClean="0"/>
              <a:t>Digital</a:t>
            </a:r>
            <a:r>
              <a:rPr lang="en-US" smtClean="0"/>
              <a:t>: describes any device that stores data as binary numbers</a:t>
            </a:r>
          </a:p>
          <a:p>
            <a:pPr eaLnBrk="1" hangingPunct="1"/>
            <a:r>
              <a:rPr lang="en-US" smtClean="0"/>
              <a:t>Digital images are composed of pixels</a:t>
            </a:r>
          </a:p>
          <a:p>
            <a:pPr lvl="1" eaLnBrk="1" hangingPunct="1"/>
            <a:r>
              <a:rPr lang="en-US" smtClean="0"/>
              <a:t>To store images, each pixel is converted to a binary number representing the pixel’s color</a:t>
            </a:r>
          </a:p>
          <a:p>
            <a:pPr eaLnBrk="1" hangingPunct="1"/>
            <a:r>
              <a:rPr lang="en-US" smtClean="0"/>
              <a:t>Digital music is composed of sections called samples</a:t>
            </a:r>
          </a:p>
          <a:p>
            <a:pPr lvl="1" eaLnBrk="1" hangingPunct="1"/>
            <a:r>
              <a:rPr lang="en-US" smtClean="0"/>
              <a:t>To store music, each sample is converted to a binary number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447800"/>
            <a:ext cx="8226425" cy="271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775" y="1600200"/>
            <a:ext cx="8683625" cy="258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Storing Numbers</a:t>
            </a:r>
            <a:endParaRPr lang="he-IL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Bit represents two values, 0 and 1</a:t>
            </a:r>
          </a:p>
          <a:p>
            <a:pPr eaLnBrk="1" hangingPunct="1"/>
            <a:r>
              <a:rPr lang="en-US" smtClean="0"/>
              <a:t>Computers use binary numbering system</a:t>
            </a:r>
          </a:p>
          <a:p>
            <a:pPr lvl="1" eaLnBrk="1" hangingPunct="1"/>
            <a:r>
              <a:rPr lang="en-US" smtClean="0"/>
              <a:t>Position of digit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mtClean="0"/>
              <a:t> is assigned the value 2</a:t>
            </a:r>
            <a:r>
              <a:rPr lang="en-US" baseline="30000" smtClean="0">
                <a:latin typeface="Courier New" pitchFamily="49" charset="0"/>
                <a:cs typeface="Courier New" pitchFamily="49" charset="0"/>
              </a:rPr>
              <a:t>j-1</a:t>
            </a:r>
          </a:p>
          <a:p>
            <a:pPr lvl="1" eaLnBrk="1" hangingPunct="1"/>
            <a:r>
              <a:rPr lang="en-US" smtClean="0"/>
              <a:t>To determine value of binary number sum position values of the 1s</a:t>
            </a:r>
          </a:p>
          <a:p>
            <a:pPr eaLnBrk="1" hangingPunct="1"/>
            <a:r>
              <a:rPr lang="en-US" smtClean="0"/>
              <a:t>Byte size limits are 0 and 255</a:t>
            </a:r>
          </a:p>
          <a:p>
            <a:pPr lvl="1" eaLnBrk="1" hangingPunct="1"/>
            <a:r>
              <a:rPr lang="en-US" smtClean="0"/>
              <a:t>0 = all bits off; 255 = all bits on</a:t>
            </a:r>
          </a:p>
          <a:p>
            <a:pPr lvl="1" eaLnBrk="1" hangingPunct="1"/>
            <a:r>
              <a:rPr lang="en-US" smtClean="0"/>
              <a:t>To store larger number, use several bytes</a:t>
            </a:r>
            <a:endParaRPr lang="he-IL" smtClean="0"/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83625" cy="260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276600"/>
            <a:ext cx="8683625" cy="286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685800"/>
          </a:xfrm>
        </p:spPr>
        <p:txBody>
          <a:bodyPr/>
          <a:lstStyle/>
          <a:p>
            <a:r>
              <a:rPr lang="en-US" sz="3200" dirty="0" smtClean="0"/>
              <a:t>How to Convert Decimal to Binary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/>
          <a:lstStyle/>
          <a:p>
            <a:r>
              <a:rPr lang="en-US" sz="2400" dirty="0" smtClean="0"/>
              <a:t>Convert 37 to binary</a:t>
            </a:r>
          </a:p>
          <a:p>
            <a:r>
              <a:rPr lang="en-US" sz="2400" dirty="0" smtClean="0"/>
              <a:t>128  64  32  16  8  4  2  1</a:t>
            </a:r>
          </a:p>
          <a:p>
            <a:r>
              <a:rPr lang="en-US" sz="2400" dirty="0" smtClean="0"/>
              <a:t>128 doesn’t fit into 37  b7=0</a:t>
            </a:r>
          </a:p>
          <a:p>
            <a:r>
              <a:rPr lang="en-US" sz="2400" dirty="0" smtClean="0"/>
              <a:t>64 doesn’t fit into 37 b6=0</a:t>
            </a:r>
          </a:p>
          <a:p>
            <a:r>
              <a:rPr lang="en-US" sz="2400" dirty="0" smtClean="0"/>
              <a:t>32 fits into 37 b5=1</a:t>
            </a:r>
          </a:p>
          <a:p>
            <a:r>
              <a:rPr lang="en-US" sz="2400" dirty="0" smtClean="0"/>
              <a:t>37 – 32 = 5, continue the process with 5 </a:t>
            </a:r>
          </a:p>
          <a:p>
            <a:r>
              <a:rPr lang="en-US" sz="2400" dirty="0" smtClean="0"/>
              <a:t>16 doesn’t fit into 5 b4=0</a:t>
            </a:r>
          </a:p>
          <a:p>
            <a:r>
              <a:rPr lang="en-US" sz="2400" dirty="0" smtClean="0"/>
              <a:t>8 doesn’t fit into 5 b3=0</a:t>
            </a:r>
          </a:p>
          <a:p>
            <a:r>
              <a:rPr lang="en-US" sz="2400" dirty="0" smtClean="0"/>
              <a:t>4 does fit into 5 b2=1</a:t>
            </a:r>
          </a:p>
          <a:p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058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100" b="1" dirty="0" smtClean="0">
                <a:solidFill>
                  <a:schemeClr val="accent2">
                    <a:lumMod val="50000"/>
                  </a:schemeClr>
                </a:solidFill>
              </a:rPr>
              <a:t>Convert 37 to Binary</a:t>
            </a:r>
            <a:r>
              <a:rPr lang="en-US" sz="31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31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en-US" sz="3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838200"/>
            <a:ext cx="7924800" cy="5715000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/>
              <a:t>128  64  32  16  8  4  2  1</a:t>
            </a:r>
          </a:p>
          <a:p>
            <a:r>
              <a:rPr lang="en-US" sz="2400" b="1" dirty="0" smtClean="0"/>
              <a:t>128 doesn’t fit into 37                      </a:t>
            </a:r>
            <a:r>
              <a:rPr lang="en-US" sz="2400" b="1" dirty="0" smtClean="0">
                <a:solidFill>
                  <a:srgbClr val="C00000"/>
                </a:solidFill>
              </a:rPr>
              <a:t>b</a:t>
            </a:r>
            <a:r>
              <a:rPr lang="en-US" sz="1800" b="1" dirty="0" smtClean="0">
                <a:solidFill>
                  <a:srgbClr val="C00000"/>
                </a:solidFill>
              </a:rPr>
              <a:t>7</a:t>
            </a:r>
            <a:r>
              <a:rPr lang="en-US" sz="2400" b="1" dirty="0" smtClean="0">
                <a:solidFill>
                  <a:srgbClr val="C00000"/>
                </a:solidFill>
              </a:rPr>
              <a:t>=0</a:t>
            </a:r>
          </a:p>
          <a:p>
            <a:r>
              <a:rPr lang="en-US" sz="2400" b="1" dirty="0" smtClean="0"/>
              <a:t>64 doesn’t fit into 37                        </a:t>
            </a:r>
            <a:r>
              <a:rPr lang="en-US" sz="2400" b="1" dirty="0" smtClean="0">
                <a:solidFill>
                  <a:srgbClr val="C00000"/>
                </a:solidFill>
              </a:rPr>
              <a:t>b</a:t>
            </a:r>
            <a:r>
              <a:rPr lang="en-US" sz="1800" b="1" dirty="0" smtClean="0">
                <a:solidFill>
                  <a:srgbClr val="C00000"/>
                </a:solidFill>
              </a:rPr>
              <a:t>6</a:t>
            </a:r>
            <a:r>
              <a:rPr lang="en-US" sz="2400" b="1" dirty="0" smtClean="0">
                <a:solidFill>
                  <a:srgbClr val="C00000"/>
                </a:solidFill>
              </a:rPr>
              <a:t>=0</a:t>
            </a:r>
          </a:p>
          <a:p>
            <a:r>
              <a:rPr lang="en-US" sz="2400" b="1" dirty="0" smtClean="0"/>
              <a:t>32 fits into 37                                    </a:t>
            </a:r>
            <a:r>
              <a:rPr lang="en-US" sz="2400" b="1" dirty="0" smtClean="0">
                <a:solidFill>
                  <a:srgbClr val="C00000"/>
                </a:solidFill>
              </a:rPr>
              <a:t>b</a:t>
            </a:r>
            <a:r>
              <a:rPr lang="en-US" sz="1800" b="1" dirty="0" smtClean="0">
                <a:solidFill>
                  <a:srgbClr val="C00000"/>
                </a:solidFill>
              </a:rPr>
              <a:t>5</a:t>
            </a:r>
            <a:r>
              <a:rPr lang="en-US" sz="2400" b="1" dirty="0" smtClean="0">
                <a:solidFill>
                  <a:srgbClr val="C00000"/>
                </a:solidFill>
              </a:rPr>
              <a:t>=1</a:t>
            </a:r>
          </a:p>
          <a:p>
            <a:r>
              <a:rPr lang="en-US" sz="2400" b="1" dirty="0" smtClean="0"/>
              <a:t>Subtract: 37 – 32 = 5</a:t>
            </a:r>
          </a:p>
          <a:p>
            <a:r>
              <a:rPr lang="en-US" sz="2400" b="1" dirty="0"/>
              <a:t>C</a:t>
            </a:r>
            <a:r>
              <a:rPr lang="en-US" sz="2400" b="1" dirty="0" smtClean="0"/>
              <a:t>ontinue the process with 5 </a:t>
            </a:r>
          </a:p>
          <a:p>
            <a:r>
              <a:rPr lang="en-US" sz="2400" b="1" dirty="0" smtClean="0"/>
              <a:t>16 doesn’t fit into 5                           </a:t>
            </a:r>
            <a:r>
              <a:rPr lang="en-US" sz="2400" b="1" dirty="0" smtClean="0">
                <a:solidFill>
                  <a:srgbClr val="C00000"/>
                </a:solidFill>
              </a:rPr>
              <a:t>b</a:t>
            </a:r>
            <a:r>
              <a:rPr lang="en-US" sz="1800" b="1" dirty="0" smtClean="0">
                <a:solidFill>
                  <a:srgbClr val="C00000"/>
                </a:solidFill>
              </a:rPr>
              <a:t>4</a:t>
            </a:r>
            <a:r>
              <a:rPr lang="en-US" sz="2400" b="1" dirty="0" smtClean="0">
                <a:solidFill>
                  <a:srgbClr val="C00000"/>
                </a:solidFill>
              </a:rPr>
              <a:t>=0</a:t>
            </a:r>
          </a:p>
          <a:p>
            <a:r>
              <a:rPr lang="en-US" sz="2400" b="1" dirty="0" smtClean="0"/>
              <a:t>8 doesn’t fit into 5                             </a:t>
            </a:r>
            <a:r>
              <a:rPr lang="en-US" sz="2400" b="1" dirty="0" smtClean="0">
                <a:solidFill>
                  <a:srgbClr val="C00000"/>
                </a:solidFill>
              </a:rPr>
              <a:t>b</a:t>
            </a:r>
            <a:r>
              <a:rPr lang="en-US" sz="1800" b="1" dirty="0" smtClean="0">
                <a:solidFill>
                  <a:srgbClr val="C00000"/>
                </a:solidFill>
              </a:rPr>
              <a:t>3</a:t>
            </a:r>
            <a:r>
              <a:rPr lang="en-US" sz="2400" b="1" dirty="0" smtClean="0">
                <a:solidFill>
                  <a:srgbClr val="C00000"/>
                </a:solidFill>
              </a:rPr>
              <a:t>=0</a:t>
            </a:r>
          </a:p>
          <a:p>
            <a:r>
              <a:rPr lang="en-US" sz="2400" b="1" dirty="0" smtClean="0"/>
              <a:t>4 does fit into 5                                  </a:t>
            </a:r>
            <a:r>
              <a:rPr lang="en-US" sz="2400" b="1" dirty="0" smtClean="0">
                <a:solidFill>
                  <a:srgbClr val="C00000"/>
                </a:solidFill>
              </a:rPr>
              <a:t>b</a:t>
            </a:r>
            <a:r>
              <a:rPr lang="en-US" sz="1800" b="1" dirty="0" smtClean="0">
                <a:solidFill>
                  <a:srgbClr val="C00000"/>
                </a:solidFill>
              </a:rPr>
              <a:t>2</a:t>
            </a:r>
            <a:r>
              <a:rPr lang="en-US" sz="2400" b="1" dirty="0" smtClean="0">
                <a:solidFill>
                  <a:srgbClr val="C00000"/>
                </a:solidFill>
              </a:rPr>
              <a:t>=1</a:t>
            </a:r>
          </a:p>
          <a:p>
            <a:r>
              <a:rPr lang="en-US" sz="2400" b="1" dirty="0" smtClean="0"/>
              <a:t>Subtract: 5 - 4 = 1</a:t>
            </a:r>
          </a:p>
          <a:p>
            <a:r>
              <a:rPr lang="en-US" sz="2400" b="1" dirty="0" smtClean="0"/>
              <a:t>Continue the process with 1 </a:t>
            </a:r>
          </a:p>
          <a:p>
            <a:r>
              <a:rPr lang="en-US" sz="2400" b="1" dirty="0" smtClean="0"/>
              <a:t>2 doesn’t fit into 1                              </a:t>
            </a:r>
            <a:r>
              <a:rPr lang="en-US" sz="2400" b="1" dirty="0" smtClean="0">
                <a:solidFill>
                  <a:srgbClr val="C00000"/>
                </a:solidFill>
              </a:rPr>
              <a:t>b</a:t>
            </a:r>
            <a:r>
              <a:rPr lang="en-US" sz="1800" b="1" dirty="0" smtClean="0">
                <a:solidFill>
                  <a:srgbClr val="C00000"/>
                </a:solidFill>
              </a:rPr>
              <a:t>1</a:t>
            </a:r>
            <a:r>
              <a:rPr lang="en-US" sz="2400" b="1" dirty="0" smtClean="0">
                <a:solidFill>
                  <a:srgbClr val="C00000"/>
                </a:solidFill>
              </a:rPr>
              <a:t>=0</a:t>
            </a:r>
          </a:p>
          <a:p>
            <a:r>
              <a:rPr lang="en-US" sz="2400" b="1" dirty="0" smtClean="0"/>
              <a:t>1 fits into 1                                          </a:t>
            </a:r>
            <a:r>
              <a:rPr lang="en-US" sz="2400" b="1" dirty="0" smtClean="0">
                <a:solidFill>
                  <a:srgbClr val="C00000"/>
                </a:solidFill>
              </a:rPr>
              <a:t>b</a:t>
            </a:r>
            <a:r>
              <a:rPr lang="en-US" sz="1800" b="1" dirty="0" smtClean="0">
                <a:solidFill>
                  <a:srgbClr val="C00000"/>
                </a:solidFill>
              </a:rPr>
              <a:t>0</a:t>
            </a:r>
            <a:r>
              <a:rPr lang="en-US" sz="2400" b="1" dirty="0" smtClean="0">
                <a:solidFill>
                  <a:srgbClr val="C00000"/>
                </a:solidFill>
              </a:rPr>
              <a:t>=1</a:t>
            </a:r>
          </a:p>
          <a:p>
            <a:r>
              <a:rPr lang="en-US" sz="2400" b="1" dirty="0" smtClean="0">
                <a:solidFill>
                  <a:srgbClr val="C00000"/>
                </a:solidFill>
              </a:rPr>
              <a:t>00100101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33400"/>
          </a:xfrm>
        </p:spPr>
        <p:txBody>
          <a:bodyPr/>
          <a:lstStyle/>
          <a:p>
            <a:r>
              <a:rPr lang="en-US" sz="3200" dirty="0" smtClean="0"/>
              <a:t>Convert 37 to Binary - Second Method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181600"/>
          </a:xfrm>
        </p:spPr>
        <p:txBody>
          <a:bodyPr/>
          <a:lstStyle/>
          <a:p>
            <a:r>
              <a:rPr lang="en-US" sz="2800" dirty="0" smtClean="0"/>
              <a:t>Divide by 2 and store the remainder</a:t>
            </a:r>
          </a:p>
          <a:p>
            <a:r>
              <a:rPr lang="en-US" sz="2800" dirty="0" smtClean="0"/>
              <a:t>37/2=18                 </a:t>
            </a:r>
            <a:r>
              <a:rPr lang="en-US" sz="2800" dirty="0" smtClean="0">
                <a:solidFill>
                  <a:srgbClr val="C00000"/>
                </a:solidFill>
              </a:rPr>
              <a:t>b0=1</a:t>
            </a:r>
          </a:p>
          <a:p>
            <a:r>
              <a:rPr lang="en-US" sz="2800" dirty="0" smtClean="0"/>
              <a:t>18/2 =9                  </a:t>
            </a:r>
            <a:r>
              <a:rPr lang="en-US" sz="2800" dirty="0" smtClean="0">
                <a:solidFill>
                  <a:srgbClr val="C00000"/>
                </a:solidFill>
              </a:rPr>
              <a:t>b1=0</a:t>
            </a:r>
          </a:p>
          <a:p>
            <a:r>
              <a:rPr lang="en-US" sz="2800" dirty="0" smtClean="0"/>
              <a:t>9/2=4                     </a:t>
            </a:r>
            <a:r>
              <a:rPr lang="en-US" sz="2800" dirty="0" smtClean="0">
                <a:solidFill>
                  <a:srgbClr val="C00000"/>
                </a:solidFill>
              </a:rPr>
              <a:t>b2=1</a:t>
            </a:r>
          </a:p>
          <a:p>
            <a:r>
              <a:rPr lang="en-US" sz="2800" dirty="0" smtClean="0"/>
              <a:t>4/2=2                     </a:t>
            </a:r>
            <a:r>
              <a:rPr lang="en-US" sz="2800" dirty="0" smtClean="0">
                <a:solidFill>
                  <a:srgbClr val="C00000"/>
                </a:solidFill>
              </a:rPr>
              <a:t>b3=0</a:t>
            </a:r>
          </a:p>
          <a:p>
            <a:r>
              <a:rPr lang="en-US" sz="2800" dirty="0" smtClean="0"/>
              <a:t>2/2=1                     </a:t>
            </a:r>
            <a:r>
              <a:rPr lang="en-US" sz="2800" dirty="0" smtClean="0">
                <a:solidFill>
                  <a:srgbClr val="C00000"/>
                </a:solidFill>
              </a:rPr>
              <a:t>b4=0</a:t>
            </a:r>
          </a:p>
          <a:p>
            <a:r>
              <a:rPr lang="en-US" sz="2800" dirty="0" smtClean="0"/>
              <a:t>1/2=0                     </a:t>
            </a:r>
            <a:r>
              <a:rPr lang="en-US" sz="2800" dirty="0" smtClean="0">
                <a:solidFill>
                  <a:srgbClr val="C00000"/>
                </a:solidFill>
              </a:rPr>
              <a:t>b5=1</a:t>
            </a:r>
          </a:p>
          <a:p>
            <a:r>
              <a:rPr lang="en-US" sz="2800" dirty="0" smtClean="0"/>
              <a:t>Write remainders from bottom up and pad with leading 0’s to fill all 8 bits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00100101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Convert 259 to binary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82296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259/2 = 129                     b0=1</a:t>
            </a:r>
          </a:p>
          <a:p>
            <a:r>
              <a:rPr lang="en-US" b="1" dirty="0" smtClean="0"/>
              <a:t>129/2 = 64                       b1=1</a:t>
            </a:r>
          </a:p>
          <a:p>
            <a:r>
              <a:rPr lang="en-US" b="1" dirty="0" smtClean="0"/>
              <a:t>64/2 = 32                         b2=0</a:t>
            </a:r>
          </a:p>
          <a:p>
            <a:r>
              <a:rPr lang="en-US" b="1" dirty="0" smtClean="0"/>
              <a:t>32/2=16                           b3=0</a:t>
            </a:r>
          </a:p>
          <a:p>
            <a:r>
              <a:rPr lang="en-US" b="1" dirty="0" smtClean="0"/>
              <a:t>16/2=8                             b4=0</a:t>
            </a:r>
          </a:p>
          <a:p>
            <a:r>
              <a:rPr lang="en-US" b="1" dirty="0" smtClean="0"/>
              <a:t>8/2=4                               b5=0</a:t>
            </a:r>
          </a:p>
          <a:p>
            <a:r>
              <a:rPr lang="en-US" b="1" dirty="0" smtClean="0"/>
              <a:t>4/2=2                               b6=0</a:t>
            </a:r>
          </a:p>
          <a:p>
            <a:r>
              <a:rPr lang="en-US" b="1" dirty="0" smtClean="0"/>
              <a:t>2/2 =1                              b7=0</a:t>
            </a:r>
          </a:p>
          <a:p>
            <a:r>
              <a:rPr lang="en-US" b="1" dirty="0" smtClean="0"/>
              <a:t>1/2 = 0                             b8=1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00000001  00000011</a:t>
            </a:r>
          </a:p>
          <a:p>
            <a:r>
              <a:rPr lang="en-US" b="1" dirty="0" smtClean="0"/>
              <a:t>2 bytes are needed to store this number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</TotalTime>
  <Words>493</Words>
  <Application>Microsoft Office PowerPoint</Application>
  <PresentationFormat>On-screen Show (4:3)</PresentationFormat>
  <Paragraphs>79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How Computers Store Data</vt:lpstr>
      <vt:lpstr>PowerPoint Presentation</vt:lpstr>
      <vt:lpstr>PowerPoint Presentation</vt:lpstr>
      <vt:lpstr>Storing Numbers</vt:lpstr>
      <vt:lpstr>PowerPoint Presentation</vt:lpstr>
      <vt:lpstr>How to Convert Decimal to Binary </vt:lpstr>
      <vt:lpstr> Convert 37 to Binary </vt:lpstr>
      <vt:lpstr>Convert 37 to Binary - Second Method</vt:lpstr>
      <vt:lpstr>Convert 259 to binary</vt:lpstr>
      <vt:lpstr>PowerPoint Presentation</vt:lpstr>
      <vt:lpstr>Storing Characters</vt:lpstr>
      <vt:lpstr>PowerPoint Presentation</vt:lpstr>
      <vt:lpstr>Advanced Number Storage</vt:lpstr>
      <vt:lpstr>Other Types of Data</vt:lpstr>
    </vt:vector>
  </TitlesOfParts>
  <Company>PEARSON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Chelsea Bell</dc:creator>
  <cp:lastModifiedBy>widener</cp:lastModifiedBy>
  <cp:revision>63</cp:revision>
  <dcterms:created xsi:type="dcterms:W3CDTF">2011-02-21T19:15:53Z</dcterms:created>
  <dcterms:modified xsi:type="dcterms:W3CDTF">2014-08-26T19:47:41Z</dcterms:modified>
</cp:coreProperties>
</file>